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26"/>
  </p:notesMasterIdLst>
  <p:handoutMasterIdLst>
    <p:handoutMasterId r:id="rId27"/>
  </p:handoutMasterIdLst>
  <p:sldIdLst>
    <p:sldId id="6805" r:id="rId2"/>
    <p:sldId id="7015" r:id="rId3"/>
    <p:sldId id="7117" r:id="rId4"/>
    <p:sldId id="7156" r:id="rId5"/>
    <p:sldId id="7154" r:id="rId6"/>
    <p:sldId id="7150" r:id="rId7"/>
    <p:sldId id="7151" r:id="rId8"/>
    <p:sldId id="7152" r:id="rId9"/>
    <p:sldId id="7153" r:id="rId10"/>
    <p:sldId id="7024" r:id="rId11"/>
    <p:sldId id="7130" r:id="rId12"/>
    <p:sldId id="7131" r:id="rId13"/>
    <p:sldId id="7132" r:id="rId14"/>
    <p:sldId id="7155" r:id="rId15"/>
    <p:sldId id="7133" r:id="rId16"/>
    <p:sldId id="7057" r:id="rId17"/>
    <p:sldId id="7121" r:id="rId18"/>
    <p:sldId id="7122" r:id="rId19"/>
    <p:sldId id="7049" r:id="rId20"/>
    <p:sldId id="7050" r:id="rId21"/>
    <p:sldId id="7051" r:id="rId22"/>
    <p:sldId id="7052" r:id="rId23"/>
    <p:sldId id="7088" r:id="rId24"/>
    <p:sldId id="7144" r:id="rId25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itchFamily="18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itchFamily="18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itchFamily="18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itchFamily="18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Bookman Old Style" pitchFamily="18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Bookman Old Style" pitchFamily="18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Bookman Old Style" pitchFamily="18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Bookman Old Style" pitchFamily="18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2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7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3300"/>
    <a:srgbClr val="9900FF"/>
    <a:srgbClr val="3399FF"/>
    <a:srgbClr val="FFFF00"/>
    <a:srgbClr val="66FF66"/>
    <a:srgbClr val="000099"/>
    <a:srgbClr val="00CC99"/>
    <a:srgbClr val="CCCC00"/>
    <a:srgbClr val="33CC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314" autoAdjust="0"/>
    <p:restoredTop sz="95303" autoAdjust="0"/>
  </p:normalViewPr>
  <p:slideViewPr>
    <p:cSldViewPr>
      <p:cViewPr varScale="1">
        <p:scale>
          <a:sx n="73" d="100"/>
          <a:sy n="73" d="100"/>
        </p:scale>
        <p:origin x="-1224" y="-102"/>
      </p:cViewPr>
      <p:guideLst>
        <p:guide orient="horz" pos="4320"/>
        <p:guide pos="2880"/>
      </p:guideLst>
    </p:cSldViewPr>
  </p:slideViewPr>
  <p:outlineViewPr>
    <p:cViewPr>
      <p:scale>
        <a:sx n="33" d="100"/>
        <a:sy n="33" d="100"/>
      </p:scale>
      <p:origin x="0" y="1145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00962"/>
    </p:cViewPr>
  </p:sorterViewPr>
  <p:notesViewPr>
    <p:cSldViewPr>
      <p:cViewPr varScale="1">
        <p:scale>
          <a:sx n="65" d="100"/>
          <a:sy n="65" d="100"/>
        </p:scale>
        <p:origin x="1776" y="43"/>
      </p:cViewPr>
      <p:guideLst>
        <p:guide orient="horz" pos="3023"/>
        <p:guide pos="230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9920" cy="477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21" tIns="48161" rIns="96321" bIns="48161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10000"/>
              </a:lnSpc>
              <a:spcBef>
                <a:spcPct val="20000"/>
              </a:spcBef>
              <a:buClr>
                <a:srgbClr val="3399FF"/>
              </a:buClr>
              <a:buFont typeface="Monotype Sorts" pitchFamily="2" charset="2"/>
              <a:buNone/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280" y="1"/>
            <a:ext cx="3169920" cy="477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21" tIns="48161" rIns="96321" bIns="48161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10000"/>
              </a:lnSpc>
              <a:spcBef>
                <a:spcPct val="20000"/>
              </a:spcBef>
              <a:buClr>
                <a:srgbClr val="3399FF"/>
              </a:buClr>
              <a:buFont typeface="Monotype Sorts" pitchFamily="2" charset="2"/>
              <a:buNone/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5577"/>
            <a:ext cx="3169920" cy="477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21" tIns="48161" rIns="96321" bIns="48161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10000"/>
              </a:lnSpc>
              <a:spcBef>
                <a:spcPct val="20000"/>
              </a:spcBef>
              <a:buClr>
                <a:srgbClr val="3399FF"/>
              </a:buClr>
              <a:buFont typeface="Monotype Sorts" pitchFamily="2" charset="2"/>
              <a:buNone/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280" y="9145577"/>
            <a:ext cx="3169920" cy="477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21" tIns="48161" rIns="96321" bIns="48161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10000"/>
              </a:lnSpc>
              <a:spcBef>
                <a:spcPct val="20000"/>
              </a:spcBef>
              <a:buClr>
                <a:srgbClr val="3399FF"/>
              </a:buClr>
              <a:buFont typeface="Monotype Sorts" pitchFamily="2" charset="2"/>
              <a:buNone/>
              <a:defRPr sz="1200">
                <a:cs typeface="+mn-cs"/>
              </a:defRPr>
            </a:lvl1pPr>
          </a:lstStyle>
          <a:p>
            <a:pPr>
              <a:defRPr/>
            </a:pPr>
            <a:fld id="{93F106D6-13E0-4C7E-ACDE-7227095F12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355176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3169920" cy="480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449" tIns="47899" rIns="97449" bIns="47899" numCol="1" anchor="t" anchorCtr="0" compatLnSpc="1">
            <a:prstTxWarp prst="textNoShape">
              <a:avLst/>
            </a:prstTxWarp>
          </a:bodyPr>
          <a:lstStyle>
            <a:lvl1pPr algn="l" defTabSz="966553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280" y="2"/>
            <a:ext cx="3169920" cy="480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449" tIns="47899" rIns="97449" bIns="47899" numCol="1" anchor="t" anchorCtr="0" compatLnSpc="1">
            <a:prstTxWarp prst="textNoShape">
              <a:avLst/>
            </a:prstTxWarp>
          </a:bodyPr>
          <a:lstStyle>
            <a:lvl1pPr algn="r" defTabSz="966553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1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0475" y="722313"/>
            <a:ext cx="4795838" cy="359568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360" y="4561192"/>
            <a:ext cx="5364480" cy="4319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449" tIns="47899" rIns="97449" bIns="478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726"/>
            <a:ext cx="3169920" cy="480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449" tIns="47899" rIns="97449" bIns="47899" numCol="1" anchor="b" anchorCtr="0" compatLnSpc="1">
            <a:prstTxWarp prst="textNoShape">
              <a:avLst/>
            </a:prstTxWarp>
          </a:bodyPr>
          <a:lstStyle>
            <a:lvl1pPr algn="l" defTabSz="966553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280" y="9120726"/>
            <a:ext cx="3169920" cy="480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449" tIns="47899" rIns="97449" bIns="47899" numCol="1" anchor="b" anchorCtr="0" compatLnSpc="1">
            <a:prstTxWarp prst="textNoShape">
              <a:avLst/>
            </a:prstTxWarp>
          </a:bodyPr>
          <a:lstStyle>
            <a:lvl1pPr algn="r" defTabSz="966553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352B4CFE-3082-4237-9F0A-21CB5EE415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5338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3A0FB7-4515-437D-9CBE-0CC533313969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282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2313"/>
            <a:ext cx="4795838" cy="3595687"/>
          </a:xfrm>
          <a:ln cap="flat"/>
        </p:spPr>
      </p:sp>
      <p:sp>
        <p:nvSpPr>
          <p:cNvPr id="282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1418778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0475" y="722313"/>
            <a:ext cx="4795838" cy="3595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C969A-51A0-4141-B2D1-8E3B1FDE7080}" type="slidenum">
              <a:rPr lang="tr-TR" smtClean="0"/>
              <a:pPr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520138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7"/>
          <p:cNvSpPr txBox="1">
            <a:spLocks noGrp="1" noChangeArrowheads="1"/>
          </p:cNvSpPr>
          <p:nvPr/>
        </p:nvSpPr>
        <p:spPr bwMode="auto">
          <a:xfrm>
            <a:off x="4145280" y="9120726"/>
            <a:ext cx="3169920" cy="480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449" tIns="47899" rIns="97449" bIns="47899" anchor="b"/>
          <a:lstStyle/>
          <a:p>
            <a:pPr algn="r" defTabSz="966553" eaLnBrk="0" hangingPunct="0"/>
            <a:fld id="{9EC84CCB-A779-4C97-91B7-F5C1CF972573}" type="slidenum">
              <a:rPr lang="en-US" sz="1200">
                <a:latin typeface="Times New Roman" pitchFamily="18" charset="0"/>
              </a:rPr>
              <a:pPr algn="r" defTabSz="966553" eaLnBrk="0" hangingPunct="0"/>
              <a:t>24</a:t>
            </a:fld>
            <a:endParaRPr lang="en-US" sz="1200" dirty="0">
              <a:latin typeface="Times New Roman" pitchFamily="18" charset="0"/>
            </a:endParaRPr>
          </a:p>
        </p:txBody>
      </p:sp>
      <p:sp>
        <p:nvSpPr>
          <p:cNvPr id="320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2313"/>
            <a:ext cx="4795838" cy="3595687"/>
          </a:xfrm>
          <a:ln/>
        </p:spPr>
      </p:sp>
      <p:sp>
        <p:nvSpPr>
          <p:cNvPr id="320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1492939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xfrm>
            <a:off x="2743200" y="6553200"/>
            <a:ext cx="3657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xfrm>
            <a:off x="2743200" y="6553200"/>
            <a:ext cx="3657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819149"/>
            <a:ext cx="2057400" cy="5276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819149"/>
            <a:ext cx="6019800" cy="5276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xfrm>
            <a:off x="2743200" y="6553200"/>
            <a:ext cx="3657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9151"/>
            <a:ext cx="6324600" cy="381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81125"/>
            <a:ext cx="4038600" cy="4714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81125"/>
            <a:ext cx="4038600" cy="4714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xfrm>
            <a:off x="2743200" y="6553200"/>
            <a:ext cx="3657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9151"/>
            <a:ext cx="6324600" cy="381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81125"/>
            <a:ext cx="4038600" cy="4714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81126"/>
            <a:ext cx="4038600" cy="22812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14764"/>
            <a:ext cx="4038600" cy="2281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0"/>
          </p:nvPr>
        </p:nvSpPr>
        <p:spPr>
          <a:xfrm>
            <a:off x="2743200" y="6553200"/>
            <a:ext cx="3657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9151"/>
            <a:ext cx="6324600" cy="381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81125"/>
            <a:ext cx="4038600" cy="4714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381125"/>
            <a:ext cx="4038600" cy="471487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xfrm>
            <a:off x="2743200" y="6553200"/>
            <a:ext cx="3657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819151"/>
            <a:ext cx="6324600" cy="381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381126"/>
            <a:ext cx="4038600" cy="22812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81126"/>
            <a:ext cx="4038600" cy="22812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814764"/>
            <a:ext cx="4038600" cy="2281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814764"/>
            <a:ext cx="4038600" cy="2281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0"/>
          </p:nvPr>
        </p:nvSpPr>
        <p:spPr>
          <a:xfrm>
            <a:off x="2743200" y="6553200"/>
            <a:ext cx="3657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9151"/>
            <a:ext cx="6324600" cy="381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381125"/>
            <a:ext cx="8229600" cy="471487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xfrm>
            <a:off x="2743200" y="6553200"/>
            <a:ext cx="3657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9151"/>
            <a:ext cx="6324600" cy="381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81125"/>
            <a:ext cx="4038600" cy="4714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381125"/>
            <a:ext cx="4038600" cy="471487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xfrm>
            <a:off x="2743200" y="6553200"/>
            <a:ext cx="3657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9151"/>
            <a:ext cx="6324600" cy="381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81126"/>
            <a:ext cx="8229600" cy="22812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814764"/>
            <a:ext cx="8229600" cy="2281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xfrm>
            <a:off x="2743200" y="6553200"/>
            <a:ext cx="3657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9151"/>
            <a:ext cx="6324600" cy="381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81126"/>
            <a:ext cx="8229600" cy="22812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814764"/>
            <a:ext cx="8229600" cy="2281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xfrm>
            <a:off x="2743200" y="6553200"/>
            <a:ext cx="3657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9151"/>
            <a:ext cx="6324600" cy="381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381125"/>
            <a:ext cx="8229600" cy="471487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xfrm>
            <a:off x="2743200" y="6553200"/>
            <a:ext cx="3657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xfrm>
            <a:off x="2743200" y="6553200"/>
            <a:ext cx="3657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81125"/>
            <a:ext cx="4038600" cy="4714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81125"/>
            <a:ext cx="4038600" cy="4714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xfrm>
            <a:off x="2743200" y="6553200"/>
            <a:ext cx="3657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0"/>
          </p:nvPr>
        </p:nvSpPr>
        <p:spPr>
          <a:xfrm>
            <a:off x="2743200" y="6553200"/>
            <a:ext cx="3657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0"/>
          </p:nvPr>
        </p:nvSpPr>
        <p:spPr>
          <a:xfrm>
            <a:off x="2743200" y="6553200"/>
            <a:ext cx="3657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ftr" sz="quarter" idx="10"/>
          </p:nvPr>
        </p:nvSpPr>
        <p:spPr>
          <a:xfrm>
            <a:off x="2743200" y="6553200"/>
            <a:ext cx="3657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xfrm>
            <a:off x="2743200" y="6553200"/>
            <a:ext cx="3657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xfrm>
            <a:off x="2743200" y="6553200"/>
            <a:ext cx="3657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Relationship Id="rId27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9144000" cy="762000"/>
            <a:chOff x="0" y="0"/>
            <a:chExt cx="5760" cy="480"/>
          </a:xfrm>
        </p:grpSpPr>
        <p:pic>
          <p:nvPicPr>
            <p:cNvPr id="2062" name="Picture 3" descr="top_l"/>
            <p:cNvPicPr>
              <a:picLocks noChangeAspect="1" noChangeArrowheads="1"/>
            </p:cNvPicPr>
            <p:nvPr userDrawn="1"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0" y="0"/>
              <a:ext cx="2105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3" name="Picture 4" descr="top_r"/>
            <p:cNvPicPr>
              <a:picLocks noChangeAspect="1" noChangeArrowheads="1"/>
            </p:cNvPicPr>
            <p:nvPr userDrawn="1"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4752" y="0"/>
              <a:ext cx="1008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27" name="Rectangle 6"/>
          <p:cNvSpPr>
            <a:spLocks noChangeArrowheads="1"/>
          </p:cNvSpPr>
          <p:nvPr/>
        </p:nvSpPr>
        <p:spPr bwMode="auto">
          <a:xfrm>
            <a:off x="0" y="790575"/>
            <a:ext cx="9144000" cy="6076951"/>
          </a:xfrm>
          <a:prstGeom prst="rect">
            <a:avLst/>
          </a:prstGeom>
          <a:gradFill rotWithShape="0">
            <a:gsLst>
              <a:gs pos="0">
                <a:srgbClr val="DFFDFD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10000"/>
              </a:lnSpc>
              <a:spcBef>
                <a:spcPct val="20000"/>
              </a:spcBef>
              <a:buClr>
                <a:srgbClr val="3399FF"/>
              </a:buClr>
              <a:buFont typeface="Monotype Sorts"/>
              <a:buNone/>
              <a:defRPr/>
            </a:pPr>
            <a:endParaRPr lang="en-CA" b="1" dirty="0"/>
          </a:p>
        </p:txBody>
      </p:sp>
      <p:sp>
        <p:nvSpPr>
          <p:cNvPr id="2052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819151"/>
            <a:ext cx="6324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3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81125"/>
            <a:ext cx="822960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Line 10"/>
          <p:cNvSpPr>
            <a:spLocks noChangeShapeType="1"/>
          </p:cNvSpPr>
          <p:nvPr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9525">
            <a:solidFill>
              <a:srgbClr val="99CC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1032" name="Rectangle 11"/>
          <p:cNvSpPr>
            <a:spLocks noChangeArrowheads="1"/>
          </p:cNvSpPr>
          <p:nvPr/>
        </p:nvSpPr>
        <p:spPr bwMode="auto">
          <a:xfrm>
            <a:off x="381000" y="6553200"/>
            <a:ext cx="7696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1200" baseline="0" dirty="0" smtClean="0">
                <a:solidFill>
                  <a:srgbClr val="000099"/>
                </a:solidFill>
                <a:latin typeface="Arial Narrow" pitchFamily="34" charset="0"/>
              </a:rPr>
              <a:t>16 September </a:t>
            </a:r>
            <a:r>
              <a:rPr lang="en-US" sz="1200" dirty="0">
                <a:solidFill>
                  <a:srgbClr val="000099"/>
                </a:solidFill>
                <a:latin typeface="Arial Narrow" pitchFamily="34" charset="0"/>
              </a:rPr>
              <a:t>2021  --  </a:t>
            </a:r>
            <a:r>
              <a:rPr lang="en-US" sz="1200" dirty="0" smtClean="0">
                <a:solidFill>
                  <a:srgbClr val="000099"/>
                </a:solidFill>
                <a:latin typeface="Arial Narrow" pitchFamily="34" charset="0"/>
              </a:rPr>
              <a:t>Professor</a:t>
            </a:r>
            <a:r>
              <a:rPr lang="en-US" sz="1200" baseline="0" dirty="0" smtClean="0">
                <a:solidFill>
                  <a:srgbClr val="000099"/>
                </a:solidFill>
                <a:latin typeface="Arial Narrow" pitchFamily="34" charset="0"/>
              </a:rPr>
              <a:t> </a:t>
            </a:r>
            <a:r>
              <a:rPr lang="en-US" sz="1200" dirty="0" smtClean="0">
                <a:solidFill>
                  <a:srgbClr val="000099"/>
                </a:solidFill>
                <a:latin typeface="Arial Narrow" pitchFamily="34" charset="0"/>
              </a:rPr>
              <a:t>Halim </a:t>
            </a:r>
            <a:r>
              <a:rPr lang="en-US" sz="1200" u="none" dirty="0" smtClean="0">
                <a:solidFill>
                  <a:srgbClr val="000099"/>
                </a:solidFill>
                <a:latin typeface="+mj-lt"/>
              </a:rPr>
              <a:t>Yanıkömeroğlu, Carleton University, Canada                   </a:t>
            </a:r>
            <a:r>
              <a:rPr lang="en-US" sz="1200" u="none" baseline="0" dirty="0" smtClean="0">
                <a:solidFill>
                  <a:srgbClr val="000099"/>
                </a:solidFill>
                <a:latin typeface="+mj-lt"/>
              </a:rPr>
              <a:t> </a:t>
            </a:r>
            <a:r>
              <a:rPr lang="en-US" sz="1200" u="none" dirty="0" smtClean="0">
                <a:solidFill>
                  <a:srgbClr val="000099"/>
                </a:solidFill>
                <a:latin typeface="+mj-lt"/>
              </a:rPr>
              <a:t>                                                                       </a:t>
            </a:r>
            <a:r>
              <a:rPr lang="en-US" sz="1200" dirty="0" smtClean="0">
                <a:solidFill>
                  <a:srgbClr val="000099"/>
                </a:solidFill>
                <a:latin typeface="Arial Narrow" pitchFamily="34" charset="0"/>
              </a:rPr>
              <a:t>                                                                                                                                                         </a:t>
            </a:r>
            <a:endParaRPr lang="en-US" sz="1200" dirty="0">
              <a:solidFill>
                <a:srgbClr val="000099"/>
              </a:solidFill>
              <a:latin typeface="Arial Narrow" pitchFamily="34" charset="0"/>
            </a:endParaRPr>
          </a:p>
        </p:txBody>
      </p:sp>
      <p:sp>
        <p:nvSpPr>
          <p:cNvPr id="1033" name="Rectangle 12"/>
          <p:cNvSpPr>
            <a:spLocks noChangeArrowheads="1"/>
          </p:cNvSpPr>
          <p:nvPr/>
        </p:nvSpPr>
        <p:spPr bwMode="auto">
          <a:xfrm>
            <a:off x="6858000" y="65532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Page </a:t>
            </a:r>
            <a:fld id="{E40204DD-8B50-4B21-9D9A-96B45338AE66}" type="slidenum">
              <a:rPr lang="en-US" sz="1200" smtClean="0">
                <a:solidFill>
                  <a:srgbClr val="000099"/>
                </a:solidFill>
                <a:latin typeface="Arial Narrow" pitchFamily="34" charset="0"/>
              </a:rPr>
              <a:pPr algn="r">
                <a:defRPr/>
              </a:pPr>
              <a:t>‹#›</a:t>
            </a:fld>
            <a:endParaRPr lang="en-US" sz="1200" dirty="0">
              <a:solidFill>
                <a:srgbClr val="000099"/>
              </a:solidFill>
              <a:latin typeface="Arial Narrow" pitchFamily="34" charset="0"/>
            </a:endParaRPr>
          </a:p>
        </p:txBody>
      </p:sp>
      <p:sp>
        <p:nvSpPr>
          <p:cNvPr id="1034" name="Rectangle 14"/>
          <p:cNvSpPr>
            <a:spLocks noChangeArrowheads="1"/>
          </p:cNvSpPr>
          <p:nvPr/>
        </p:nvSpPr>
        <p:spPr bwMode="auto">
          <a:xfrm>
            <a:off x="0" y="762001"/>
            <a:ext cx="9144000" cy="66675"/>
          </a:xfrm>
          <a:prstGeom prst="rect">
            <a:avLst/>
          </a:prstGeom>
          <a:gradFill rotWithShape="0">
            <a:gsLst>
              <a:gs pos="0">
                <a:srgbClr val="475577"/>
              </a:gs>
              <a:gs pos="100000">
                <a:srgbClr val="DFFDF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10000"/>
              </a:lnSpc>
              <a:spcBef>
                <a:spcPct val="20000"/>
              </a:spcBef>
              <a:buClr>
                <a:srgbClr val="3399FF"/>
              </a:buClr>
              <a:buFont typeface="Monotype Sorts"/>
              <a:buNone/>
              <a:defRPr/>
            </a:pPr>
            <a:endParaRPr lang="en-US"/>
          </a:p>
        </p:txBody>
      </p:sp>
      <p:sp>
        <p:nvSpPr>
          <p:cNvPr id="3" name="AutoShape 2" descr="Image result for ieee vts"/>
          <p:cNvSpPr>
            <a:spLocks noChangeAspect="1" noChangeArrowheads="1"/>
          </p:cNvSpPr>
          <p:nvPr userDrawn="1"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4" name="AutoShape 4" descr="Image result for ieee vts"/>
          <p:cNvSpPr>
            <a:spLocks noChangeAspect="1" noChangeArrowheads="1"/>
          </p:cNvSpPr>
          <p:nvPr userDrawn="1"/>
        </p:nvSpPr>
        <p:spPr bwMode="auto">
          <a:xfrm>
            <a:off x="307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5" name="AutoShape 6" descr="Image result for ieee vts"/>
          <p:cNvSpPr>
            <a:spLocks noChangeAspect="1" noChangeArrowheads="1"/>
          </p:cNvSpPr>
          <p:nvPr userDrawn="1"/>
        </p:nvSpPr>
        <p:spPr bwMode="auto">
          <a:xfrm>
            <a:off x="460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6" name="AutoShape 8" descr="Image result for ieee vts"/>
          <p:cNvSpPr>
            <a:spLocks noChangeAspect="1" noChangeArrowheads="1"/>
          </p:cNvSpPr>
          <p:nvPr userDrawn="1"/>
        </p:nvSpPr>
        <p:spPr bwMode="auto">
          <a:xfrm>
            <a:off x="612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7" name="AutoShape 10" descr="Image result for ieee vts"/>
          <p:cNvSpPr>
            <a:spLocks noChangeAspect="1" noChangeArrowheads="1"/>
          </p:cNvSpPr>
          <p:nvPr userDrawn="1"/>
        </p:nvSpPr>
        <p:spPr bwMode="auto">
          <a:xfrm>
            <a:off x="7651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8" name="AutoShape 14" descr="Image result for ieee comsoc"/>
          <p:cNvSpPr>
            <a:spLocks noChangeAspect="1" noChangeArrowheads="1"/>
          </p:cNvSpPr>
          <p:nvPr userDrawn="1"/>
        </p:nvSpPr>
        <p:spPr bwMode="auto">
          <a:xfrm>
            <a:off x="917575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9" name="AutoShape 16" descr="Image result for ieee comsoc"/>
          <p:cNvSpPr>
            <a:spLocks noChangeAspect="1" noChangeArrowheads="1"/>
          </p:cNvSpPr>
          <p:nvPr userDrawn="1"/>
        </p:nvSpPr>
        <p:spPr bwMode="auto">
          <a:xfrm>
            <a:off x="1069975" y="769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0" name="AutoShape 19" descr="Image result for ieee comsoc"/>
          <p:cNvSpPr>
            <a:spLocks noChangeAspect="1" noChangeArrowheads="1"/>
          </p:cNvSpPr>
          <p:nvPr userDrawn="1"/>
        </p:nvSpPr>
        <p:spPr bwMode="auto">
          <a:xfrm>
            <a:off x="1222375" y="922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1" name="AutoShape 21" descr="Image result for ieee comsoc"/>
          <p:cNvSpPr>
            <a:spLocks noChangeAspect="1" noChangeArrowheads="1"/>
          </p:cNvSpPr>
          <p:nvPr userDrawn="1"/>
        </p:nvSpPr>
        <p:spPr bwMode="auto">
          <a:xfrm>
            <a:off x="1374775" y="1074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2" name="AutoShape 25" descr="Image result for ieee montreal"/>
          <p:cNvSpPr>
            <a:spLocks noChangeAspect="1" noChangeArrowheads="1"/>
          </p:cNvSpPr>
          <p:nvPr userDrawn="1"/>
        </p:nvSpPr>
        <p:spPr bwMode="auto">
          <a:xfrm>
            <a:off x="1527175" y="1227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3" name="AutoShape 27" descr="Image result for ieee montreal"/>
          <p:cNvSpPr>
            <a:spLocks noChangeAspect="1" noChangeArrowheads="1"/>
          </p:cNvSpPr>
          <p:nvPr userDrawn="1"/>
        </p:nvSpPr>
        <p:spPr bwMode="auto">
          <a:xfrm>
            <a:off x="1679575" y="1379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27" name="Rectangle 5"/>
          <p:cNvSpPr>
            <a:spLocks noChangeArrowheads="1"/>
          </p:cNvSpPr>
          <p:nvPr userDrawn="1"/>
        </p:nvSpPr>
        <p:spPr bwMode="auto">
          <a:xfrm>
            <a:off x="1981200" y="0"/>
            <a:ext cx="5715000" cy="390526"/>
          </a:xfrm>
          <a:prstGeom prst="rect">
            <a:avLst/>
          </a:prstGeom>
          <a:solidFill>
            <a:srgbClr val="2473D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>
              <a:lnSpc>
                <a:spcPct val="110000"/>
              </a:lnSpc>
              <a:spcBef>
                <a:spcPct val="20000"/>
              </a:spcBef>
              <a:buClr>
                <a:srgbClr val="3399FF"/>
              </a:buClr>
              <a:buFont typeface="Monotype Sorts"/>
              <a:buNone/>
              <a:defRPr/>
            </a:pPr>
            <a:r>
              <a:rPr lang="en-US" b="1" baseline="0" dirty="0">
                <a:solidFill>
                  <a:schemeClr val="bg1"/>
                </a:solidFill>
                <a:latin typeface="Arial" pitchFamily="34" charset="0"/>
              </a:rPr>
              <a:t>         </a:t>
            </a:r>
            <a:endParaRPr lang="en-US" sz="18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49890" name="AutoShape 2" descr="Image result for carleton university logo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549892" name="AutoShape 4" descr="Image result for carleton university logo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549894" name="Picture 6" descr="http://www.doe.carleton.ca/courses/4th_year_projects/carleton-university-logo.png"/>
          <p:cNvPicPr>
            <a:picLocks noChangeAspect="1" noChangeArrowheads="1"/>
          </p:cNvPicPr>
          <p:nvPr userDrawn="1"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7543800" y="98195"/>
            <a:ext cx="1371600" cy="587605"/>
          </a:xfrm>
          <a:prstGeom prst="rect">
            <a:avLst/>
          </a:prstGeom>
          <a:noFill/>
        </p:spPr>
      </p:pic>
      <p:sp>
        <p:nvSpPr>
          <p:cNvPr id="559106" name="AutoShape 2" descr="Image result for comsoc logo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559108" name="AutoShape 4" descr="Image result for comsoc logo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559114" name="AutoShape 10" descr="Image result for comsoc logo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559116" name="AutoShape 12" descr="Image result for comsoc logo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32" name="Rectangle 5"/>
          <p:cNvSpPr>
            <a:spLocks noChangeArrowheads="1"/>
          </p:cNvSpPr>
          <p:nvPr userDrawn="1"/>
        </p:nvSpPr>
        <p:spPr bwMode="auto">
          <a:xfrm>
            <a:off x="1981200" y="7939"/>
            <a:ext cx="5562600" cy="754062"/>
          </a:xfrm>
          <a:prstGeom prst="rect">
            <a:avLst/>
          </a:prstGeom>
          <a:solidFill>
            <a:srgbClr val="2473D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20000"/>
              </a:spcBef>
              <a:buClr>
                <a:srgbClr val="3399FF"/>
              </a:buClr>
              <a:buFont typeface="Monotype Sorts"/>
              <a:buNone/>
              <a:defRPr/>
            </a:pPr>
            <a:r>
              <a:rPr lang="en-US" sz="1600" b="1" baseline="0" dirty="0">
                <a:solidFill>
                  <a:schemeClr val="bg1"/>
                </a:solidFill>
                <a:latin typeface="Arial" pitchFamily="34" charset="0"/>
              </a:rPr>
              <a:t>  </a:t>
            </a:r>
            <a:r>
              <a:rPr lang="en-US" sz="1600" b="1" baseline="0" dirty="0" smtClean="0">
                <a:solidFill>
                  <a:schemeClr val="bg1"/>
                </a:solidFill>
                <a:latin typeface="Arial" pitchFamily="34" charset="0"/>
              </a:rPr>
              <a:t>IAFI and 5G India Forum </a:t>
            </a: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endParaRPr lang="en-US" sz="1600" b="1" dirty="0">
              <a:solidFill>
                <a:schemeClr val="bg1"/>
              </a:solidFill>
              <a:latin typeface="Arial" pitchFamily="34" charset="0"/>
            </a:endParaRPr>
          </a:p>
          <a:p>
            <a:pPr algn="ctr">
              <a:lnSpc>
                <a:spcPct val="100000"/>
              </a:lnSpc>
              <a:spcBef>
                <a:spcPct val="20000"/>
              </a:spcBef>
              <a:buClr>
                <a:srgbClr val="3399FF"/>
              </a:buClr>
              <a:buFont typeface="Monotype Sorts"/>
              <a:buNone/>
              <a:defRPr/>
            </a:pPr>
            <a:r>
              <a:rPr lang="en-US" sz="17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itchFamily="34" charset="0"/>
              </a:rPr>
              <a:t>   </a:t>
            </a:r>
            <a:r>
              <a:rPr lang="en-US" sz="1700" b="1" baseline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itchFamily="34" charset="0"/>
              </a:rPr>
              <a:t>6G/B6G HAPS Networks</a:t>
            </a:r>
            <a:r>
              <a:rPr lang="en-US" sz="17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itchFamily="34" charset="0"/>
              </a:rPr>
              <a:t> </a:t>
            </a:r>
            <a:r>
              <a:rPr lang="en-US" sz="1700" b="1" baseline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itchFamily="34" charset="0"/>
              </a:rPr>
              <a:t>  </a:t>
            </a:r>
            <a:endParaRPr lang="en-US" sz="1700" b="1" dirty="0">
              <a:solidFill>
                <a:schemeClr val="accent1">
                  <a:lumMod val="40000"/>
                  <a:lumOff val="60000"/>
                </a:schemeClr>
              </a:solidFill>
              <a:latin typeface="Arial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0" y="-4859"/>
            <a:ext cx="2072620" cy="79384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7543800" y="-7938"/>
            <a:ext cx="1600200" cy="7686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1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  <p:sldLayoutId id="2147483788" r:id="rId18"/>
    <p:sldLayoutId id="2147483789" r:id="rId19"/>
    <p:sldLayoutId id="2147483790" r:id="rId2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0066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7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900FF"/>
        </a:buClr>
        <a:buSzPct val="12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9900FF"/>
        </a:buClr>
        <a:buSzPct val="120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9900FF"/>
        </a:buClr>
        <a:buSzPct val="120000"/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9900FF"/>
        </a:buClr>
        <a:buSzPct val="120000"/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9900FF"/>
        </a:buClr>
        <a:buSzPct val="120000"/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9900FF"/>
        </a:buClr>
        <a:buSzPct val="120000"/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9900FF"/>
        </a:buClr>
        <a:buSzPct val="120000"/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9900FF"/>
        </a:buClr>
        <a:buSzPct val="120000"/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218" name="Rectangle 2"/>
          <p:cNvSpPr>
            <a:spLocks noChangeArrowheads="1"/>
          </p:cNvSpPr>
          <p:nvPr/>
        </p:nvSpPr>
        <p:spPr bwMode="auto">
          <a:xfrm>
            <a:off x="76201" y="1219200"/>
            <a:ext cx="8991600" cy="1905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algn="ctr">
              <a:spcBef>
                <a:spcPct val="20000"/>
              </a:spcBef>
              <a:defRPr/>
            </a:pPr>
            <a:endParaRPr lang="en-US" sz="1200" b="1" dirty="0">
              <a:solidFill>
                <a:srgbClr val="FF0000"/>
              </a:solidFill>
              <a:latin typeface="+mn-lt"/>
            </a:endParaRPr>
          </a:p>
          <a:p>
            <a:pPr algn="ctr">
              <a:spcBef>
                <a:spcPct val="20000"/>
              </a:spcBef>
              <a:defRPr/>
            </a:pPr>
            <a:r>
              <a:rPr lang="en-US" sz="3000" b="1" dirty="0">
                <a:solidFill>
                  <a:srgbClr val="000099"/>
                </a:solidFill>
                <a:latin typeface="+mn-lt"/>
              </a:rPr>
              <a:t>6G/B6G HAPS Networks </a:t>
            </a:r>
          </a:p>
          <a:p>
            <a:pPr algn="ctr">
              <a:spcBef>
                <a:spcPct val="20000"/>
              </a:spcBef>
              <a:defRPr/>
            </a:pPr>
            <a:endParaRPr lang="en-US" sz="1600" b="1" dirty="0">
              <a:solidFill>
                <a:srgbClr val="000099"/>
              </a:solidFill>
              <a:latin typeface="+mn-lt"/>
            </a:endParaRPr>
          </a:p>
          <a:p>
            <a:pPr algn="ctr">
              <a:spcBef>
                <a:spcPct val="20000"/>
              </a:spcBef>
              <a:defRPr/>
            </a:pPr>
            <a:r>
              <a:rPr lang="en-US" sz="2900" b="1" dirty="0">
                <a:solidFill>
                  <a:srgbClr val="000099"/>
                </a:solidFill>
                <a:latin typeface="+mn-lt"/>
              </a:rPr>
              <a:t>An Evolution with a Revolutionary Impact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2270798" y="4925197"/>
            <a:ext cx="182807" cy="394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20000"/>
              </a:spcBef>
              <a:buClr>
                <a:srgbClr val="3399FF"/>
              </a:buClr>
              <a:buFont typeface="Monotype Sorts"/>
              <a:buNone/>
            </a:pPr>
            <a:endParaRPr lang="en-CA" b="1"/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3276600" y="3826185"/>
            <a:ext cx="4721225" cy="169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000" kern="0" dirty="0">
                <a:solidFill>
                  <a:schemeClr val="accent2"/>
                </a:solidFill>
                <a:latin typeface="+mn-lt"/>
                <a:cs typeface="+mn-cs"/>
              </a:rPr>
              <a:t>Halim </a:t>
            </a:r>
            <a:r>
              <a:rPr lang="en-CA" sz="2000" dirty="0">
                <a:solidFill>
                  <a:schemeClr val="accent2"/>
                </a:solidFill>
                <a:latin typeface="+mn-lt"/>
              </a:rPr>
              <a:t>Yanıkömeroğlu</a:t>
            </a:r>
          </a:p>
          <a:p>
            <a:pPr>
              <a:spcBef>
                <a:spcPct val="20000"/>
              </a:spcBef>
              <a:defRPr/>
            </a:pPr>
            <a:r>
              <a:rPr lang="en-CA" sz="2000" dirty="0">
                <a:solidFill>
                  <a:schemeClr val="accent2"/>
                </a:solidFill>
                <a:latin typeface="+mn-lt"/>
              </a:rPr>
              <a:t>Systems and Computer Engineering 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en-US" sz="2000" kern="0" dirty="0">
                <a:solidFill>
                  <a:schemeClr val="accent2"/>
                </a:solidFill>
                <a:latin typeface="+mn-lt"/>
                <a:cs typeface="+mn-cs"/>
              </a:rPr>
              <a:t>Carleton University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en-US" sz="2000" kern="0" dirty="0">
                <a:solidFill>
                  <a:schemeClr val="accent2"/>
                </a:solidFill>
                <a:latin typeface="+mn-lt"/>
                <a:cs typeface="+mn-cs"/>
              </a:rPr>
              <a:t>Ottawa, Canada</a:t>
            </a:r>
          </a:p>
        </p:txBody>
      </p:sp>
      <p:sp>
        <p:nvSpPr>
          <p:cNvPr id="2" name="AutoShape 2" descr="Image result for canada fla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3" name="AutoShape 4" descr="Image result for canada fla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9" name="Picture 8" descr="C:\Users\halim\Desktop\CV-15May2019synch\HalimYanikomeroglu-Summer2018-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581400"/>
            <a:ext cx="1447800" cy="201213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Arrow Connector 26"/>
          <p:cNvCxnSpPr>
            <a:cxnSpLocks noChangeShapeType="1"/>
          </p:cNvCxnSpPr>
          <p:nvPr/>
        </p:nvCxnSpPr>
        <p:spPr bwMode="auto">
          <a:xfrm flipH="1">
            <a:off x="304800" y="2209800"/>
            <a:ext cx="8568000" cy="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 type="none"/>
            <a:tailEnd type="none"/>
          </a:ln>
        </p:spPr>
      </p:cxnSp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990600" y="5943600"/>
            <a:ext cx="7315200" cy="444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000" kern="0" dirty="0">
                <a:solidFill>
                  <a:schemeClr val="accent2"/>
                </a:solidFill>
                <a:latin typeface="+mn-lt"/>
                <a:cs typeface="+mn-cs"/>
              </a:rPr>
              <a:t>Acknowledgement: My research group + our collaborators</a:t>
            </a:r>
            <a:r>
              <a:rPr lang="en-CA" sz="2000" dirty="0">
                <a:solidFill>
                  <a:schemeClr val="accent2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94812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xmlns="" id="{2535B27E-2C8D-4E58-9731-BC2860093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" y="1219200"/>
            <a:ext cx="7361746" cy="5597133"/>
          </a:xfrm>
          <a:prstGeom prst="rect">
            <a:avLst/>
          </a:prstGeom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xmlns="" id="{F5E8297E-B3D3-46C2-ACFF-DF6509518AC5}"/>
              </a:ext>
            </a:extLst>
          </p:cNvPr>
          <p:cNvSpPr txBox="1">
            <a:spLocks/>
          </p:cNvSpPr>
          <p:nvPr/>
        </p:nvSpPr>
        <p:spPr>
          <a:xfrm>
            <a:off x="457200" y="819151"/>
            <a:ext cx="8001000" cy="381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9pPr>
          </a:lstStyle>
          <a:p>
            <a:r>
              <a:rPr lang="en-US" kern="0" dirty="0">
                <a:solidFill>
                  <a:srgbClr val="FF3300"/>
                </a:solidFill>
              </a:rPr>
              <a:t>VHetNet</a:t>
            </a:r>
            <a:r>
              <a:rPr lang="en-US" kern="0" dirty="0"/>
              <a:t>: Integrated Terrestrial BSs &amp; HAPS BSs in </a:t>
            </a:r>
            <a:r>
              <a:rPr lang="en-US" kern="0" dirty="0">
                <a:solidFill>
                  <a:srgbClr val="FF0000"/>
                </a:solidFill>
              </a:rPr>
              <a:t>Urban Areas </a:t>
            </a:r>
            <a:endParaRPr lang="en-CA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449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>
            <a:spLocks/>
          </p:cNvSpPr>
          <p:nvPr/>
        </p:nvSpPr>
        <p:spPr>
          <a:xfrm>
            <a:off x="152400" y="819151"/>
            <a:ext cx="8686800" cy="381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9pPr>
          </a:lstStyle>
          <a:p>
            <a:r>
              <a:rPr lang="en-US" kern="0" dirty="0"/>
              <a:t>Stratobus by Thales Alenia Space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1723072"/>
            <a:ext cx="378821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Started in 2010</a:t>
            </a:r>
          </a:p>
          <a:p>
            <a:r>
              <a:rPr lang="en-US" dirty="0">
                <a:latin typeface="+mn-lt"/>
              </a:rPr>
              <a:t>Length = 140 m;    diameter = 33 m</a:t>
            </a:r>
          </a:p>
          <a:p>
            <a:r>
              <a:rPr lang="en-US" dirty="0">
                <a:latin typeface="+mn-lt"/>
              </a:rPr>
              <a:t>Flight duration = one year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Payload = 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450 kg</a:t>
            </a:r>
          </a:p>
          <a:p>
            <a:r>
              <a:rPr lang="en-US" dirty="0">
                <a:latin typeface="+mn-lt"/>
              </a:rPr>
              <a:t>8 kW</a:t>
            </a:r>
          </a:p>
          <a:p>
            <a:r>
              <a:rPr lang="en-US" dirty="0">
                <a:latin typeface="+mn-lt"/>
              </a:rPr>
              <a:t>Flight demonstration = 2023+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865" y="0"/>
            <a:ext cx="4324135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979570"/>
            <a:ext cx="4027709" cy="256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707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>
            <a:spLocks/>
          </p:cNvSpPr>
          <p:nvPr/>
        </p:nvSpPr>
        <p:spPr>
          <a:xfrm>
            <a:off x="152400" y="819151"/>
            <a:ext cx="8686800" cy="381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9pPr>
          </a:lstStyle>
          <a:p>
            <a:r>
              <a:rPr lang="en-US" kern="0" dirty="0"/>
              <a:t>Sunglider by HAPSMobile </a:t>
            </a:r>
          </a:p>
          <a:p>
            <a:r>
              <a:rPr lang="en-US" kern="0" dirty="0"/>
              <a:t>(</a:t>
            </a:r>
            <a:r>
              <a:rPr lang="en-US" kern="0" dirty="0">
                <a:solidFill>
                  <a:srgbClr val="FF0000"/>
                </a:solidFill>
              </a:rPr>
              <a:t>Softbank</a:t>
            </a:r>
            <a:r>
              <a:rPr lang="en-US" kern="0" dirty="0"/>
              <a:t>)</a:t>
            </a:r>
            <a:endParaRPr lang="en-CA" kern="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1723072"/>
            <a:ext cx="384592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Started in 2017</a:t>
            </a:r>
          </a:p>
          <a:p>
            <a:r>
              <a:rPr lang="en-US" dirty="0">
                <a:latin typeface="+mn-lt"/>
              </a:rPr>
              <a:t>Wingspan = 78 m</a:t>
            </a:r>
          </a:p>
          <a:p>
            <a:r>
              <a:rPr lang="en-US" dirty="0">
                <a:latin typeface="+mn-lt"/>
              </a:rPr>
              <a:t>Flight duration = several months</a:t>
            </a:r>
          </a:p>
          <a:p>
            <a:r>
              <a:rPr lang="en-US" dirty="0">
                <a:latin typeface="+mn-lt"/>
              </a:rPr>
              <a:t>Battery = High energy density Li-ion</a:t>
            </a:r>
          </a:p>
          <a:p>
            <a:r>
              <a:rPr lang="en-US" dirty="0">
                <a:latin typeface="+mn-lt"/>
              </a:rPr>
              <a:t>Deployment = 2023+</a:t>
            </a:r>
          </a:p>
        </p:txBody>
      </p:sp>
      <p:pic>
        <p:nvPicPr>
          <p:cNvPr id="10242" name="Picture 2" descr="HAPSMobile joins global internet race with SoftBank support - GeekW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8325" y="762000"/>
            <a:ext cx="4765675" cy="317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" y="3463636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424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29609"/>
            <a:ext cx="5105400" cy="28283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4600" y="762000"/>
            <a:ext cx="6629400" cy="3672688"/>
          </a:xfrm>
          <a:prstGeom prst="rect">
            <a:avLst/>
          </a:prstGeom>
        </p:spPr>
      </p:pic>
      <p:sp>
        <p:nvSpPr>
          <p:cNvPr id="5" name="Title 5"/>
          <p:cNvSpPr txBox="1">
            <a:spLocks/>
          </p:cNvSpPr>
          <p:nvPr/>
        </p:nvSpPr>
        <p:spPr>
          <a:xfrm>
            <a:off x="457200" y="819151"/>
            <a:ext cx="8686800" cy="381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9pPr>
          </a:lstStyle>
          <a:p>
            <a:r>
              <a:rPr lang="en-US" kern="0" dirty="0"/>
              <a:t>State of the Art: Cambridge Consultants + SPL (</a:t>
            </a:r>
            <a:r>
              <a:rPr lang="en-US" kern="0" dirty="0">
                <a:solidFill>
                  <a:srgbClr val="FF0000"/>
                </a:solidFill>
              </a:rPr>
              <a:t>Deutsche Telekom</a:t>
            </a:r>
            <a:r>
              <a:rPr lang="en-US" kern="0" dirty="0"/>
              <a:t>)</a:t>
            </a:r>
            <a:endParaRPr lang="en-CA" kern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0600" y="4414837"/>
            <a:ext cx="4343400" cy="24431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664" y="1371600"/>
            <a:ext cx="353173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Started in late 2010s</a:t>
            </a:r>
          </a:p>
          <a:p>
            <a:r>
              <a:rPr lang="en-US" dirty="0">
                <a:latin typeface="+mn-lt"/>
              </a:rPr>
              <a:t>Antenna: 3 m</a:t>
            </a:r>
            <a:r>
              <a:rPr lang="en-US" dirty="0">
                <a:latin typeface="Arial" panose="020B0604020202020204" pitchFamily="34" charset="0"/>
              </a:rPr>
              <a:t>²</a:t>
            </a:r>
            <a:r>
              <a:rPr lang="en-US" dirty="0">
                <a:latin typeface="+mn-lt"/>
              </a:rPr>
              <a:t>, 120 kg</a:t>
            </a:r>
          </a:p>
          <a:p>
            <a:r>
              <a:rPr lang="en-US" dirty="0">
                <a:solidFill>
                  <a:srgbClr val="FF3300"/>
                </a:solidFill>
                <a:latin typeface="+mn-lt"/>
              </a:rPr>
              <a:t>480 individually steerable beams</a:t>
            </a:r>
            <a:endParaRPr lang="en-US" dirty="0">
              <a:latin typeface="+mn-lt"/>
            </a:endParaRPr>
          </a:p>
          <a:p>
            <a:endParaRPr lang="en-US" sz="1000" dirty="0">
              <a:latin typeface="+mn-lt"/>
            </a:endParaRPr>
          </a:p>
          <a:p>
            <a:r>
              <a:rPr lang="en-US" dirty="0">
                <a:latin typeface="+mn-lt"/>
              </a:rPr>
              <a:t>Total capacity &gt; 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100 Gbps</a:t>
            </a:r>
          </a:p>
          <a:p>
            <a:endParaRPr lang="en-US" sz="1000" dirty="0">
              <a:latin typeface="+mn-lt"/>
            </a:endParaRPr>
          </a:p>
          <a:p>
            <a:r>
              <a:rPr lang="en-US" dirty="0">
                <a:latin typeface="+mn-lt"/>
              </a:rPr>
              <a:t>Target: 2024</a:t>
            </a:r>
          </a:p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635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-304800"/>
            <a:ext cx="7162800" cy="3276600"/>
          </a:xfrm>
          <a:prstGeom prst="rect">
            <a:avLst/>
          </a:prstGeom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914400"/>
            <a:ext cx="6795467" cy="1143000"/>
          </a:xfrm>
        </p:spPr>
        <p:txBody>
          <a:bodyPr/>
          <a:lstStyle/>
          <a:p>
            <a:r>
              <a:rPr lang="en-US" altLang="en-US" dirty="0"/>
              <a:t>HAPS: </a:t>
            </a:r>
            <a:r>
              <a:rPr lang="en-US" altLang="en-US" dirty="0">
                <a:solidFill>
                  <a:srgbClr val="FF0000"/>
                </a:solidFill>
              </a:rPr>
              <a:t>Late 2020s </a:t>
            </a:r>
            <a:r>
              <a:rPr lang="en-US" altLang="en-US" dirty="0">
                <a:solidFill>
                  <a:schemeClr val="tx1"/>
                </a:solidFill>
              </a:rPr>
              <a:t>(5G Era)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/>
              <a:t> </a:t>
            </a:r>
            <a:br>
              <a:rPr lang="en-US" altLang="en-US" dirty="0"/>
            </a:br>
            <a:r>
              <a:rPr lang="en-US" altLang="en-US" dirty="0">
                <a:solidFill>
                  <a:srgbClr val="FF3300"/>
                </a:solidFill>
              </a:rPr>
              <a:t>– </a:t>
            </a:r>
            <a:r>
              <a:rPr lang="en-US" altLang="en-US" dirty="0"/>
              <a:t>D</a:t>
            </a:r>
            <a:r>
              <a:rPr lang="en-US" altLang="en-US" dirty="0" smtClean="0"/>
              <a:t>eployments </a:t>
            </a:r>
            <a:r>
              <a:rPr lang="en-US" altLang="en-US" dirty="0"/>
              <a:t>in rural &amp; remote regions  </a:t>
            </a:r>
            <a:br>
              <a:rPr lang="en-US" altLang="en-US" dirty="0"/>
            </a:br>
            <a:r>
              <a:rPr lang="en-US" altLang="en-US" dirty="0">
                <a:solidFill>
                  <a:srgbClr val="FF3300"/>
                </a:solidFill>
              </a:rPr>
              <a:t>– </a:t>
            </a:r>
            <a:r>
              <a:rPr lang="en-US" altLang="en-US" dirty="0"/>
              <a:t>Fixed-wing aircrafts and airships </a:t>
            </a:r>
            <a:endParaRPr lang="en-US" altLang="en-US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95600"/>
            <a:ext cx="9171687" cy="4420023"/>
          </a:xfrm>
          <a:prstGeom prst="rect">
            <a:avLst/>
          </a:prstGeom>
        </p:spPr>
      </p:pic>
      <p:pic>
        <p:nvPicPr>
          <p:cNvPr id="5" name="Picture 2" descr="https://hapsalliance.org/wp-content/uploads/2021/02/HAP_Stratosphere_2_kloofendal-1024x57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9031" y="4038600"/>
            <a:ext cx="3318931" cy="186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8048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914400"/>
            <a:ext cx="7620000" cy="914400"/>
          </a:xfrm>
        </p:spPr>
        <p:txBody>
          <a:bodyPr/>
          <a:lstStyle/>
          <a:p>
            <a:r>
              <a:rPr lang="en-US" altLang="en-US" dirty="0"/>
              <a:t>HAPS: </a:t>
            </a:r>
            <a:r>
              <a:rPr lang="en-US" altLang="en-US" dirty="0">
                <a:solidFill>
                  <a:srgbClr val="FF0000"/>
                </a:solidFill>
              </a:rPr>
              <a:t>2030s and beyond </a:t>
            </a:r>
            <a:r>
              <a:rPr lang="en-US" altLang="en-US" dirty="0">
                <a:solidFill>
                  <a:schemeClr val="tx1"/>
                </a:solidFill>
              </a:rPr>
              <a:t>(6G | B6G Era)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/>
              <a:t> </a:t>
            </a:r>
            <a:br>
              <a:rPr lang="en-US" altLang="en-US" dirty="0"/>
            </a:br>
            <a:r>
              <a:rPr lang="en-US" altLang="en-US" dirty="0">
                <a:solidFill>
                  <a:srgbClr val="FF0000"/>
                </a:solidFill>
              </a:rPr>
              <a:t>– </a:t>
            </a:r>
            <a:r>
              <a:rPr lang="en-US" altLang="en-US" dirty="0"/>
              <a:t>Deployments in metro (dense urban &amp; suburban) regions</a:t>
            </a:r>
            <a:br>
              <a:rPr lang="en-US" altLang="en-US" dirty="0"/>
            </a:br>
            <a:r>
              <a:rPr lang="en-US" altLang="en-US" dirty="0">
                <a:solidFill>
                  <a:srgbClr val="FF0000"/>
                </a:solidFill>
              </a:rPr>
              <a:t>– </a:t>
            </a:r>
            <a:r>
              <a:rPr lang="en-US" altLang="en-US" dirty="0"/>
              <a:t>ISS-size aircrafts and airships   </a:t>
            </a:r>
            <a:endParaRPr lang="en-US" altLang="en-US" dirty="0">
              <a:solidFill>
                <a:srgbClr val="FF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3810000"/>
            <a:ext cx="9296400" cy="34718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2249" y="2052637"/>
            <a:ext cx="4648986" cy="2590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965" y="2052637"/>
            <a:ext cx="4572000" cy="259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503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Content Placeholder 2"/>
          <p:cNvSpPr>
            <a:spLocks noGrp="1"/>
          </p:cNvSpPr>
          <p:nvPr>
            <p:ph idx="4294967295"/>
          </p:nvPr>
        </p:nvSpPr>
        <p:spPr>
          <a:xfrm>
            <a:off x="457199" y="1295400"/>
            <a:ext cx="8458201" cy="1133475"/>
          </a:xfrm>
        </p:spPr>
        <p:txBody>
          <a:bodyPr/>
          <a:lstStyle/>
          <a:p>
            <a:r>
              <a:rPr lang="en-US" sz="1800" dirty="0">
                <a:latin typeface="Arrial"/>
                <a:sym typeface="Wingdings" panose="05000000000000000000" pitchFamily="2" charset="2"/>
              </a:rPr>
              <a:t>Dynamic beamforming with dense reuse</a:t>
            </a:r>
          </a:p>
          <a:p>
            <a:r>
              <a:rPr lang="en-US" sz="1800" dirty="0">
                <a:latin typeface="Arrial"/>
                <a:sym typeface="Wingdings" panose="05000000000000000000" pitchFamily="2" charset="2"/>
              </a:rPr>
              <a:t>Centralized and maneuverable massive capacity  </a:t>
            </a:r>
            <a:r>
              <a:rPr lang="en-US" sz="1800" dirty="0">
                <a:solidFill>
                  <a:srgbClr val="FF3300"/>
                </a:solidFill>
                <a:latin typeface="Arrial"/>
                <a:sym typeface="Wingdings" panose="05000000000000000000" pitchFamily="2" charset="2"/>
              </a:rPr>
              <a:t>ultra-agile RAN</a:t>
            </a:r>
          </a:p>
          <a:p>
            <a:endParaRPr lang="en-US" sz="800" dirty="0">
              <a:latin typeface="Arrial"/>
              <a:sym typeface="Wingdings" panose="05000000000000000000" pitchFamily="2" charset="2"/>
            </a:endParaRPr>
          </a:p>
        </p:txBody>
      </p:sp>
      <p:sp>
        <p:nvSpPr>
          <p:cNvPr id="5" name="Title 5"/>
          <p:cNvSpPr txBox="1">
            <a:spLocks/>
          </p:cNvSpPr>
          <p:nvPr/>
        </p:nvSpPr>
        <p:spPr>
          <a:xfrm>
            <a:off x="457200" y="819151"/>
            <a:ext cx="6324600" cy="381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9pPr>
          </a:lstStyle>
          <a:p>
            <a:r>
              <a:rPr lang="en-US" kern="0" dirty="0">
                <a:solidFill>
                  <a:srgbClr val="FF0000"/>
                </a:solidFill>
              </a:rPr>
              <a:t>HAPS</a:t>
            </a:r>
            <a:r>
              <a:rPr lang="en-US" kern="0" dirty="0"/>
              <a:t>: Perfect fit for ultra massive MIMO (</a:t>
            </a:r>
            <a:r>
              <a:rPr lang="en-US" kern="0" dirty="0" err="1">
                <a:solidFill>
                  <a:srgbClr val="FF0000"/>
                </a:solidFill>
              </a:rPr>
              <a:t>umMIMO</a:t>
            </a:r>
            <a:r>
              <a:rPr lang="en-US" kern="0" dirty="0"/>
              <a:t>)</a:t>
            </a:r>
            <a:endParaRPr lang="en-CA" kern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075E5FF-FEDF-4748-AFED-4D501B6FF2E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3734057"/>
            <a:ext cx="7727430" cy="28191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95386B7-6C51-4F9F-BF72-0F6D3F63B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2971800"/>
            <a:ext cx="3095625" cy="274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471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Content Placeholder 2"/>
          <p:cNvSpPr>
            <a:spLocks noGrp="1"/>
          </p:cNvSpPr>
          <p:nvPr>
            <p:ph idx="4294967295"/>
          </p:nvPr>
        </p:nvSpPr>
        <p:spPr>
          <a:xfrm>
            <a:off x="457199" y="1295400"/>
            <a:ext cx="8458201" cy="1133475"/>
          </a:xfrm>
        </p:spPr>
        <p:txBody>
          <a:bodyPr/>
          <a:lstStyle/>
          <a:p>
            <a:r>
              <a:rPr lang="en-US" sz="1800" dirty="0">
                <a:latin typeface="Arrial"/>
                <a:sym typeface="Wingdings" panose="05000000000000000000" pitchFamily="2" charset="2"/>
              </a:rPr>
              <a:t>Dynamic beamforming with dense reuse</a:t>
            </a:r>
          </a:p>
          <a:p>
            <a:r>
              <a:rPr lang="en-US" sz="1800" dirty="0">
                <a:latin typeface="Arrial"/>
                <a:sym typeface="Wingdings" panose="05000000000000000000" pitchFamily="2" charset="2"/>
              </a:rPr>
              <a:t>Centralized and maneuverable massive capacity  </a:t>
            </a:r>
            <a:r>
              <a:rPr lang="en-US" sz="1800" dirty="0">
                <a:solidFill>
                  <a:srgbClr val="FF3300"/>
                </a:solidFill>
                <a:latin typeface="Arrial"/>
                <a:sym typeface="Wingdings" panose="05000000000000000000" pitchFamily="2" charset="2"/>
              </a:rPr>
              <a:t>ultra-agile RAN</a:t>
            </a:r>
          </a:p>
          <a:p>
            <a:endParaRPr lang="en-US" sz="800" dirty="0">
              <a:latin typeface="Arrial"/>
              <a:sym typeface="Wingdings" panose="05000000000000000000" pitchFamily="2" charset="2"/>
            </a:endParaRPr>
          </a:p>
          <a:p>
            <a:r>
              <a:rPr lang="en-US" sz="1800" dirty="0">
                <a:latin typeface="Arrial"/>
                <a:sym typeface="Wingdings" panose="05000000000000000000" pitchFamily="2" charset="2"/>
              </a:rPr>
              <a:t>10 GHz x 4 b/s/Hz x 250 reuse (1000 beams) = </a:t>
            </a:r>
            <a:r>
              <a:rPr lang="en-US" sz="1800" dirty="0">
                <a:solidFill>
                  <a:srgbClr val="FF3300"/>
                </a:solidFill>
                <a:latin typeface="Arrial"/>
                <a:sym typeface="Wingdings" panose="05000000000000000000" pitchFamily="2" charset="2"/>
              </a:rPr>
              <a:t>10 Tbps</a:t>
            </a:r>
          </a:p>
        </p:txBody>
      </p:sp>
      <p:sp>
        <p:nvSpPr>
          <p:cNvPr id="5" name="Title 5"/>
          <p:cNvSpPr txBox="1">
            <a:spLocks/>
          </p:cNvSpPr>
          <p:nvPr/>
        </p:nvSpPr>
        <p:spPr>
          <a:xfrm>
            <a:off x="457200" y="819151"/>
            <a:ext cx="6324600" cy="381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9pPr>
          </a:lstStyle>
          <a:p>
            <a:r>
              <a:rPr lang="en-US" kern="0" dirty="0">
                <a:solidFill>
                  <a:srgbClr val="FF0000"/>
                </a:solidFill>
              </a:rPr>
              <a:t>HAPS</a:t>
            </a:r>
            <a:r>
              <a:rPr lang="en-US" kern="0" dirty="0"/>
              <a:t>: Perfect fit for ultra massive MIMO (</a:t>
            </a:r>
            <a:r>
              <a:rPr lang="en-US" kern="0" dirty="0" err="1">
                <a:solidFill>
                  <a:srgbClr val="FF0000"/>
                </a:solidFill>
              </a:rPr>
              <a:t>umMIMO</a:t>
            </a:r>
            <a:r>
              <a:rPr lang="en-US" kern="0" dirty="0"/>
              <a:t>)</a:t>
            </a:r>
            <a:endParaRPr lang="en-CA" kern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075E5FF-FEDF-4748-AFED-4D501B6FF2E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3734057"/>
            <a:ext cx="7727430" cy="28191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95386B7-6C51-4F9F-BF72-0F6D3F63B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2971800"/>
            <a:ext cx="3095625" cy="274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00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Content Placeholder 2"/>
          <p:cNvSpPr>
            <a:spLocks noGrp="1"/>
          </p:cNvSpPr>
          <p:nvPr>
            <p:ph idx="4294967295"/>
          </p:nvPr>
        </p:nvSpPr>
        <p:spPr>
          <a:xfrm>
            <a:off x="457199" y="1295400"/>
            <a:ext cx="8458201" cy="1133475"/>
          </a:xfrm>
        </p:spPr>
        <p:txBody>
          <a:bodyPr/>
          <a:lstStyle/>
          <a:p>
            <a:r>
              <a:rPr lang="en-US" sz="1800" dirty="0">
                <a:latin typeface="Arrial"/>
                <a:sym typeface="Wingdings" panose="05000000000000000000" pitchFamily="2" charset="2"/>
              </a:rPr>
              <a:t>Dynamic beamforming with dense reuse</a:t>
            </a:r>
          </a:p>
          <a:p>
            <a:r>
              <a:rPr lang="en-US" sz="1800" dirty="0">
                <a:latin typeface="Arrial"/>
                <a:sym typeface="Wingdings" panose="05000000000000000000" pitchFamily="2" charset="2"/>
              </a:rPr>
              <a:t>Centralized and maneuverable massive capacity  </a:t>
            </a:r>
            <a:r>
              <a:rPr lang="en-US" sz="1800" dirty="0">
                <a:solidFill>
                  <a:srgbClr val="FF3300"/>
                </a:solidFill>
                <a:latin typeface="Arrial"/>
                <a:sym typeface="Wingdings" panose="05000000000000000000" pitchFamily="2" charset="2"/>
              </a:rPr>
              <a:t>ultra-agile RAN</a:t>
            </a:r>
          </a:p>
          <a:p>
            <a:endParaRPr lang="en-US" sz="800" dirty="0">
              <a:latin typeface="Arrial"/>
              <a:sym typeface="Wingdings" panose="05000000000000000000" pitchFamily="2" charset="2"/>
            </a:endParaRPr>
          </a:p>
          <a:p>
            <a:r>
              <a:rPr lang="en-US" sz="1800" dirty="0">
                <a:latin typeface="Arrial"/>
                <a:sym typeface="Wingdings" panose="05000000000000000000" pitchFamily="2" charset="2"/>
              </a:rPr>
              <a:t>10 GHz x 4 b/s/Hz x 250 reuse (1000 beams) = </a:t>
            </a:r>
            <a:r>
              <a:rPr lang="en-US" sz="1800" dirty="0">
                <a:solidFill>
                  <a:srgbClr val="FF3300"/>
                </a:solidFill>
                <a:latin typeface="Arrial"/>
                <a:sym typeface="Wingdings" panose="05000000000000000000" pitchFamily="2" charset="2"/>
              </a:rPr>
              <a:t>10 Tbps</a:t>
            </a:r>
          </a:p>
          <a:p>
            <a:r>
              <a:rPr lang="en-US" sz="1800" dirty="0">
                <a:latin typeface="Arrial"/>
                <a:sym typeface="Wingdings" panose="05000000000000000000" pitchFamily="2" charset="2"/>
              </a:rPr>
              <a:t>10 GHz x 4 b/s/Hz x 2500 reuse (10,000 beams) = </a:t>
            </a:r>
            <a:r>
              <a:rPr lang="en-US" sz="1800" b="1" dirty="0">
                <a:solidFill>
                  <a:srgbClr val="FF3300"/>
                </a:solidFill>
                <a:latin typeface="Arrial"/>
                <a:sym typeface="Wingdings" panose="05000000000000000000" pitchFamily="2" charset="2"/>
              </a:rPr>
              <a:t>100 Tbps </a:t>
            </a:r>
          </a:p>
        </p:txBody>
      </p:sp>
      <p:sp>
        <p:nvSpPr>
          <p:cNvPr id="5" name="Title 5"/>
          <p:cNvSpPr txBox="1">
            <a:spLocks/>
          </p:cNvSpPr>
          <p:nvPr/>
        </p:nvSpPr>
        <p:spPr>
          <a:xfrm>
            <a:off x="457200" y="819151"/>
            <a:ext cx="6324600" cy="381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9pPr>
          </a:lstStyle>
          <a:p>
            <a:r>
              <a:rPr lang="en-US" kern="0" dirty="0">
                <a:solidFill>
                  <a:srgbClr val="FF0000"/>
                </a:solidFill>
              </a:rPr>
              <a:t>HAPS</a:t>
            </a:r>
            <a:r>
              <a:rPr lang="en-US" kern="0" dirty="0"/>
              <a:t>: Perfect fit for ultra massive MIMO (</a:t>
            </a:r>
            <a:r>
              <a:rPr lang="en-US" kern="0" dirty="0" err="1">
                <a:solidFill>
                  <a:srgbClr val="FF0000"/>
                </a:solidFill>
              </a:rPr>
              <a:t>umMIMO</a:t>
            </a:r>
            <a:r>
              <a:rPr lang="en-US" kern="0" dirty="0"/>
              <a:t>)</a:t>
            </a:r>
            <a:endParaRPr lang="en-CA" kern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075E5FF-FEDF-4748-AFED-4D501B6FF2E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3734057"/>
            <a:ext cx="7727430" cy="28191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95386B7-6C51-4F9F-BF72-0F6D3F63B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2971800"/>
            <a:ext cx="3095625" cy="274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352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457200" y="838200"/>
            <a:ext cx="6324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1676400" y="2667000"/>
            <a:ext cx="762000" cy="7620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3" name="Isosceles Triangle 2"/>
          <p:cNvSpPr/>
          <p:nvPr/>
        </p:nvSpPr>
        <p:spPr bwMode="auto">
          <a:xfrm>
            <a:off x="914400" y="1828800"/>
            <a:ext cx="685800" cy="533400"/>
          </a:xfrm>
          <a:prstGeom prst="triangl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52400" y="457200"/>
            <a:ext cx="7772400" cy="70866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876800" y="2667000"/>
            <a:ext cx="762000" cy="7620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7086600" y="4267200"/>
            <a:ext cx="762000" cy="7620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096000" y="4419600"/>
            <a:ext cx="1905000" cy="17526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3733800" y="2590800"/>
            <a:ext cx="3733800" cy="34290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524000" y="35052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276600" y="28956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953000" y="38100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438400" y="39624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334000" y="45720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5410200" y="54864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4267200" y="50292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6248400" y="32766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457200" y="2133600"/>
            <a:ext cx="3733800" cy="34290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2590800" y="27432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2209800" y="4267200"/>
            <a:ext cx="838200" cy="8382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1219200" y="4114800"/>
            <a:ext cx="609600" cy="6096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3048000" y="35814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3200400" y="33528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4495800" y="2666999"/>
            <a:ext cx="228600" cy="228601"/>
          </a:xfrm>
          <a:prstGeom prst="ellipse">
            <a:avLst/>
          </a:prstGeom>
          <a:solidFill>
            <a:srgbClr val="3399FF"/>
          </a:solidFill>
          <a:ln w="1905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3048000" y="45720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3200400" y="41148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3352800" y="48768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1600200" y="50292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5334000" y="42672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5791200" y="4953000"/>
            <a:ext cx="152400" cy="1524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5562600" y="44196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5943600" y="4724400"/>
            <a:ext cx="152400" cy="1524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5638800" y="5029200"/>
            <a:ext cx="152400" cy="152400"/>
          </a:xfrm>
          <a:prstGeom prst="ellipse">
            <a:avLst/>
          </a:prstGeom>
          <a:solidFill>
            <a:srgbClr val="FFFF00"/>
          </a:solidFill>
          <a:ln w="1905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6096000" y="5257800"/>
            <a:ext cx="152400" cy="1524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5562600" y="4724400"/>
            <a:ext cx="152400" cy="1524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3352800" y="5562600"/>
            <a:ext cx="762000" cy="7620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3505200" y="1066800"/>
            <a:ext cx="990600" cy="9906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2438400" y="5715000"/>
            <a:ext cx="457200" cy="4572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4876800" y="1676400"/>
            <a:ext cx="762000" cy="7620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2743200" y="6019800"/>
            <a:ext cx="457200" cy="4572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2743200" y="2057400"/>
            <a:ext cx="457200" cy="4572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2667000" y="1371600"/>
            <a:ext cx="228600" cy="2286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3048000" y="1676400"/>
            <a:ext cx="228600" cy="2286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2438400" y="1219200"/>
            <a:ext cx="228600" cy="2286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2362200" y="1752600"/>
            <a:ext cx="152400" cy="1524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086600" y="1143000"/>
            <a:ext cx="19812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+mn-lt"/>
              </a:rPr>
              <a:t>0.2</a:t>
            </a:r>
            <a:r>
              <a:rPr lang="it-IT" sz="1400" dirty="0">
                <a:latin typeface="Arial" panose="020B0604020202020204" pitchFamily="34" charset="0"/>
              </a:rPr>
              <a:t>º beamwidth </a:t>
            </a:r>
            <a:r>
              <a:rPr lang="it-IT" sz="1400" dirty="0">
                <a:latin typeface="Arial" panose="020B0604020202020204" pitchFamily="34" charset="0"/>
                <a:sym typeface="Wingdings" panose="05000000000000000000" pitchFamily="2" charset="2"/>
              </a:rPr>
              <a:t></a:t>
            </a:r>
            <a:endParaRPr lang="it-IT" sz="1400" dirty="0">
              <a:latin typeface="+mn-lt"/>
            </a:endParaRPr>
          </a:p>
          <a:p>
            <a:r>
              <a:rPr lang="it-IT" sz="1400" dirty="0">
                <a:latin typeface="+mn-lt"/>
              </a:rPr>
              <a:t>70 m diameter hotspot</a:t>
            </a:r>
            <a:endParaRPr lang="en-CA" sz="1400" dirty="0">
              <a:latin typeface="+mn-lt"/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3352800" y="35052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023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329232" y="1371600"/>
            <a:ext cx="6172200" cy="4800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 marL="342900" indent="-342900" algn="just" fontAlgn="base">
              <a:spcBef>
                <a:spcPct val="20000"/>
              </a:spcBef>
              <a:spcAft>
                <a:spcPts val="1200"/>
              </a:spcAft>
              <a:buFontTx/>
              <a:buChar char="•"/>
              <a:defRPr/>
            </a:pPr>
            <a:endParaRPr lang="tr-TR" sz="2800" kern="0" dirty="0">
              <a:solidFill>
                <a:srgbClr val="000000"/>
              </a:solidFill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14932" y="838200"/>
            <a:ext cx="8776669" cy="381000"/>
          </a:xfrm>
        </p:spPr>
        <p:txBody>
          <a:bodyPr/>
          <a:lstStyle/>
          <a:p>
            <a:r>
              <a:rPr lang="en-US" altLang="en-US" dirty="0"/>
              <a:t>HAPS: High Altitude Platform Station (High Altitude </a:t>
            </a:r>
            <a:r>
              <a:rPr lang="en-US" altLang="en-US" dirty="0">
                <a:solidFill>
                  <a:srgbClr val="FF0000"/>
                </a:solidFill>
              </a:rPr>
              <a:t>Pseudo Satellite</a:t>
            </a:r>
            <a:r>
              <a:rPr lang="en-US" altLang="en-US" dirty="0"/>
              <a:t>) 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435202" name="AutoShape 2" descr="Image result for google loon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435204" name="AutoShape 4" descr="Image result for google loon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435206" name="AutoShape 6" descr="Image result for google loon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435208" name="AutoShape 8" descr="Image result for google loon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435210" name="AutoShape 10" descr="data:image/jpeg;base64,/9j/4AAQSkZJRgABAQAAAQABAAD/2wCEAAkGBxQSEhUUEhQUFhQXGBwUGBgXFxccGBwcGhcYGBYcGRgYHCggGBwlHBgcITEhJSksLi4uGh8zODMsNygtLisBCgoKDg0OGhAQGywkHyQsLCwuLC8sLCwsLCwsLCwsLC8wLCwsLCwsLCwsLC8sLCwsLCwsLCwsLCwsLC8vLC8sLP/AABEIAKsBJgMBIgACEQEDEQH/xAAbAAACAwEBAQAAAAAAAAAAAAAAAQMEBQIGB//EAEwQAAICAQMBBQUEBQcJBgcAAAECAxEABBIhMQUTIkFRBjJhcYEUI0KRM1KSofAVU2JygrHBJENjc4Oio9HxFlSTsrThBzREVXSz0//EABkBAQEBAQEBAAAAAAAAAAAAAAABAgMEBf/EACgRAQACAQQBBAEFAQEAAAAAAAABEQIDEiExQQRRcfChEyJhgdHxQv/aAAwDAQACEQMRAD8A+M4Xhgc9DkeLGfh+eGAgcMMMAwwxgfn6YCwvDDAMMMf8dPywDFhlvs3R94WslUUb3b0FgAD4kmhliJmagnhVwy1JqVvwRoF/pDc31J/wrDUTIyCkCvfO26/Lp+Wa2xXaX/CpjzqGBn9xWb+qCf7s5ZSDRBBHkeP78xbVTVi8Ryzp9BI6lkjkYDzVGYfHkCsrXkiYkoYZJ9nfrsavXaa/Os1NVX2SE7UDFnBIRQx2sALIFn65MsttfyxllVMfDJItO7WVRmA6kKTX5ZxmrbqYLC8eGEK8MMYwAdeMMR/jjDALx4H+P8cWAYYYYDvEcMBgMH+OMMMMBYY8MBYY8MBYY8DgLDGcMBYY8MBYycMDgI5rdk+KGdB7zbT9Bu/xOZNZJBOUYMpo/wAcZ00soxyuev8AeGcomY4cV/yy3J2a4j7zdGVB22HB5q64zqfURubZGDeZQjn5g4pNWO6MaA7d28liCbIA8hwKX+/Ltwi7my5W/aI93L3cZIjQBUo+nVjXUk838c0ezNEmpl0XfHiV9r80SFYgi/6VV9cwpNVYCyruI6G6P50b4zmXWsShXwd37lH3aO4Uet3Zv1OeDLSzywiImp55/qf+voZa+ETnXMZVx7cxPxxzHC/212lMmrdg7I0bkIFNKij3VVRwFquOhze9pI4jqhKAA8mnWYLQrvHVSDXqFJP0BzA1vbCTsHnhDyDhmVygeum9QD+YIOcSM+paTUSttVaBIHnVIiLfAAHrwBj0+jlGpp5zjW2Jif56/HF8/wCvLqZRtyi+3ejnk7uYStJtFEWW9664PrVn6Z3IgbTaVSaDO4J9AZaJzkapZkWIl/ADsJNnzY35dP3DKcmsuNYiopN1c+ZYkn889vqImYwqbiPv4t5ojnrzf4aHaeoEc5NsAhqNF4UKDQs+Y9eOfXMaaTcxbjnnLZ7Q3ACRAxHQ2QfzGU5GBPAAHoL/AMc82ljMRzHL3+p1Iymdk/tmbrnj71xLjDHgM7PKWO8MMBYDDDAMd4sBgGF49h5+HB/j6YsB4seGAAYYYYBhix4BhWFYcfx+/AMMPL+PhX+P5YYBhgMKwCssroJDGZQtxgkE2vltBO291AutmqG4ZXz1vYWnEukMQDb379Vbyrdo7BWrJPAB3cehySsPMajRSR7t6Fdu0Nfl3il47+agn5DJB2bMe8+7P3Vq/QUV3FhyfEQEYkCzSk9Bnpfbeiksg2/ePCbVlYUn26FKZSR7ka8XxnTe/rP/AMrVf+m1WLWnnX7F1C9YW90MehoM6xi+eDvdVI6gsLq8j0vZc0hYIhJQ0wtQbsgKASNzEqaUWTRz6J2ew72VT0kmnh+smpgVL+Acq30zzWm1scR1MpjkJj1ET13i0XWSdlP6PwpxyvJ+OSymC3ZUwUN3bbSu++Ong5IBtf0iGjzTqehzpuxZwGLR7QhZWLsigFWKsLZhZ3Aih1Iz23ZKBpYoz0kbYfkuh00n96DKXtXqFaKYncQ8cM4AYCm1Es84JtTYqQccfMYsp5d+w5waMYHh32XjCgAqDbFqBt0G0m/EvHIyDUdnyRqjOtK4BU2p6qri6J2na6mjRpgc9l28YxHMdrldkhfxgHvO+7PFA7DSBRG1UT4mFjrmT2t/8un9fS/+gixZTIbsacGjGVJ/WKqP0jRcliAPvEZeT1GW9N2dqIzs7tSGfuthki5cUCAN3NXRI4Hn0z2HbrhoXHnHL+6XXuVH0MTn+18czmZftOmBDbvtmo5DADb3wsbdvX439DlxzmJuEnGJh52XRyICyacoPEu8MXHEXettayP0R3WLtTx1yCTsaYGQFUuIbnHexWo3bTYD9Q3hrrZAqyL9r3itp3iW9gglmisjdSdm6dRdUC3dzsTX6uee7WZTP2nsDAeO7YMb+3QbjYUUCeg8vU43zkbYhkQ9lyuqMqghydvjQE7b3HaWBCja1sRQo849R2RMis7RkKpKmytiiqk7bvbbqN1V4hzyM1tOV7vT8Nu+zaw3uG2tmr427bu/Pd9PPNrt4qNNLwd+yvLbsL6INxV7t2yuehPpkvlaeMk7NlC7yvh2d77yEhCVAYqG3KCWFWObyY9izggFACxIALxg+HduJBawo2NbHjwnnN7RRLLqdPAAQZtGIWJYEHdpyY9q7RtIZV6k2fTOpNXHJqIX2vbxauQkMtFGfXGgCvDc+9dcjjFlPOP2RODRie+eKv3SoNV15denXcKuxnb9i6hSR3TdVXiiLYMy0QSDYjfkfqkZ6o6nbK0YAoavRxIT1EbKCOehLLpIGPHFEZodgOO7VD+NUr+tHJrZQf2Udf7WLKfPNXo3iIEgAJAatyk0QCLCklTRBo0cgOa/tOynUNtDClj3WwNnuk5FAbR0FG+nXMjNQzIGGNRZ8v49cWAYYE4YBgDiwwHhhWGA8MWF4BjrFiwOhixA5LpoGkdUQFndgqgdSSaA/M4HGBzZ7b9ltRpYxJIEZCQpaNtwBIsAmhd0eVscdemYmZwzxzi8ZuFyxnGamDGWItbKq7EkkVd2/arsF3AghtoNbrVeevA9MrYXmkWY9bIqlVkkVSNpVXYKQbsEA0RZPHxPrncvaczbt08zbxte5HO5RdBrPiHJ4PqfXKZwJwLUmvlat0spoAC3c0FNqBZ4AIsDyIyLvm58R8RtuTyeeT6nk8n1OSaLQSzfoYpJPXYjMB8yBQ+uWz2XGl9/qI0ar2RgzN1qiUIjB+G+8WvKr9vl8H3sn3YpPG3gBFEJz4RXFDCPXSreySRbUIadhagUqmjyoHAHTJtO2lCyd53zNuHd7SkdrTXusOFN7eOfgeuWonQoWi0Luqiy7yTOAB7xJhEYA9TkFCPtGZSSksqk3yJGB527uQfPYv7K+gziXVyOFV3dgg2oGZiFHApQT4RwBQ9BmummlpWXQREMocGtQwo+7y0xHQg18ReBSdJY5e70kRQ2q79OgPP4lMm5unU8jiqxZTIfVyG7kc31tmN0xYXz5MSfmSc0/Z+DU6qUQRzOoJMrEyPtFcs5UHlrroLJI+edBprFHQX8uzq6edrX55pey/aOpi1O5F0rbULSBPsihoiQrqJIuFY7hVng0TwMxqTltnb34awiN0bulL2l7Fm0my5XdSGQWSpUFdpG0OwCsi1weQpBAoZjajWyOSZJJHJG0lnZiRe4AknkbgDXqLz3Xtrq5ppTGmiEsMTMoLb2dmBIZiIJAVHFBfLn1OeXn0zhW3dnOho+IDVDafI07MDR8jmdDLUnTxnVrd5prVjHfOzplxal1KlXdSvukMQVsknaQeOp6epxvq5DdyObu7Zje4gtdnmyAT6kA+WW5pdNSDuJwQih6mVQXrxmmharN1z0rG6aUgX9riJFixFKCPIg/dGjzzX551tzpV/lCWkHey1Hyg3t4P6nPg+mJdbIFCCWQILIUO20WCDS3QJ3G/mfXLX8mRt+i1MLeiyboW/OQd3/AL+VG0UgRpNh7tH7tnHKBvTcOD9DXI9Rl4OXJnY9WY+6feP4RtT6qDQ9Ackk7QlZtzSylrB3F3JsAgG7vgEj5E5VvDCJ9RqpJNveSO+0Uu9mbaPQWeB8BkQOIDnjnDAn0WkeaRY41LOxoAUPibJNAAAkk0AASc0O3PZ2fSbTMo2sSA6NuWwAavyP7j5XRyH2d7TGl1McxXcEJ3L6qylHA+O1jXxrPT//ABI7ejl2QREuFIldyCBZTwKgPNBXJJPUsAOlnz556sa2OOOP7Zu59nbHHCdPKZnnxDxGLDFnocTOPFeLA6vDED8L/P8AwOGAsDhhgMj64YrwwDLPZmuME0UygExusgB6HaQaPwNV9crYeWB7/wBv/aaOWCOGEOe8CTuWFbVolEHq1m2N14QBdmvA1/0zW7U0zzTqIlaQtDEyogZiidylL06KB73Tz88jHZqR86iZF/oRESy9aPunu0/tOD8DnDQ0dPQwjDCKh11dTLUy3ZM5VJ6Amq6D14H780E7CmoNIohQmt85Ea9L4D+J+P1QTmn7O6fUyu/2AGCNlEbu0hoVRtpqB32RxGAea20SCe03sydKVDvJPNNe1kXwkqRvB3EyMQCD7o6j0NbnUx3bLi/byzGE1urhj6iKBFIEryvXGxdkYP8AWk8bj4bF+eaqPqFSPbFFpqXb3siojP5qwaYbrr+b69azqZpE2+GDRUqo38+SAoLbQGmQmrrwi93POZkmpiWRJPvJ2D7pDNQVwCKWgWbn1LfTNI77SnLoe91pmIPhT75lv5yBVUdegOW9PGpRX0+mUKFXfLqSCm6lVgu8iMi7bozc8AdMov2o6kNGiRKb2FYk3VflKV3Ej1BynqtS8h3SO7t0t2ZjXzY9MtFtv7Y6WPtsCV/MREfA0Y4VH+9lY6qN40M8+qkfxbowQQKI2U7saFc+6eb9OcyCFnO1FZm9FBJ/IDLknY0wd0ZQrR0W3OiAbl3Ly7C7Xn1wjiSWA193qCAKG6dOBZND7jgWSfqc6OrgUeHTAn1eWQ/+TZjHZRAtptMvF/plY/lFu5+GcfYU/wC8wfs6j/CD+LxwcvfSexcUULzMiNIsDM0f3gi3AbztJcvdAgPY9Qo654nS9pwo6v8AZVtSGFSyjp62TYPSs9X2r2+RoNPD30RaWN43nqQkRxhU2Bdm4Fh4S9UdpHXcc8h9hh/73F/4c/8A/PPN6eNWIy/VmJ5mq9vDtqzhx+nHjn5TdqyaUzy1FKw7x6ZZ0O4bjTcwm769fPItFLAveeOeI2ndlKZgLJk3UyAnha6Cr86yN9FH5aqH5FNQD/8ApI/6ZLo+zI3fadVAoom6n8lJ/FEB5evys8Z6OHLlLJrw9q2s1pUijuSwR6EfaeRlp9azhFGr07qqqqiaDoEUBR95Eyjjj3vLMjSdmSSi4wrH9XvI9/7BbcfoM+h+0/sVpYNNMVUpJChYOXclirAW9nZ4ulBRRYV05463qNPSyxxy/wDU1Dpp6WWcTMeOXjvs2402ljcsGIbTTAcIAXPDPGOCONo6j1yvHrBEpbTameNgb7sjabNBqkjaj053BbAHXM2CdkO5GKmiLBo0RR5Hwy6e2JG4l2zDp98u5vpJxIB8A2d6c7aPakUqFvtMEUyqSpmiAXpwR3kNKTY/zik5lypAVZkkkVgLCSIGv4CVDyfmijJtPqIt25Gm0z9LQl16c8grIo+r5cgMkzMgj0+qIQyllRkegQDRRY3ZySBRDXuHUZBT7S7DliBahJGAN0kRDopIBpipOzr+Kr9MzBmvoY1DyNDM2lkQqiK8hVyxveDKqqEA2/iAHIBIx9pyEWuq04WUgsssdJuPNFlW4pUv8SBT/SPQ20pkEjz5HmOl+ozR9pAftUxY7rfcDz0YBkHPSlIWvKq8sk1HYZLldPJHqFHAKMoY11qNyHPPSgQRXJzNmiZGKurKw6qwIYefIPIwI8MMLyoMBjxYAceAGGAYDDDAMBhlvs/s9pSxtURADJI1hEB6XXJY0aUAsaNDrgVK/jzzTi0KQyINYGCENujjZe+Xw+DeD+jskGjzQPh6XPpJju2aFH3gW07bRIBQDEG9umSz1vdzy9Gs50cCqahj+0z3RO0tAvUggEfemgx3PSCjwwG7Ja0eqkmeBiqpBpT7qAlVkIPqfHqGB8zYX+jwMljijI3aXTF1VRul1Dfdo20WKJWIG7IDl7sceQg1MyK2+Z/tU36u49yvWgXH6QD9VNqdKZhYzP1mseUjebA91QAEX4Ii0qD5DnJSvRdjdv8A2TVrLPINQojaJhCfCgboIwVVCFIBpKX45Z/+IHtO0sxghMiRRM8bcle8a9rblB90baAN+ZPWhgdiaQ745nG2BJFZpH4TwsGZVv32oe6tnnJWTZqJYkj+1TCV1WQhnDBWI3LCvvFq3WxYUennnKdDTnVjVmP3RFW3Gpls2XxMqGj7NkkUsijYOrsVSMfDe5C38Lv4Zb+zQw9zI0qTVN95Ggb3F2Ma3qt3yvofI8HJe1I2Jik1U3eWWRo42UvHsrgBfu41NqKHTnw8CzTlnUmDSxrH072UB+nrLNUQb5KPlnZh9F9vO0IBoj3pMiSlO4p1DOAytvQ7WCKFsE0K3beLz5zLvVFkj0qRRs2xZHG+ztut85KLwbsKvTrxmvq5JQqBdRp4gum3gx90GYjfK4V4F8I7xpIxtNWB5knMHv42W55tRIx8RQfrdBukkY81fIQ9c83pfTxoYbYmZ5meXXW1f1Mt0xSzqZ3bibXCjwUQyuAB0G1FEdfI5UZtNyznUyn1+7j9KBJMp6D9wzka1F9yCP5yF3b8rVP9zJx2lMgNSLDa7wIURCb6AmEAjg/iPTPRPDk7i7sRk/ZJDvDRK7OW+8IuOgEWmFg/EAjoTj02gmqvsBYjqzJqgT067ZAB+XnlfU9rO6lCzupIb712dg4BG5TxR5IF3V/HI2kIIMhuwUaNSUIC8KHAWgL8uvHld5mZn2Woehk0UzQR1oI96b0NialjtXj6y9S8kvmSeOPWtpu9SZh9hgZoX2uoEnUcVbSHg16EVmZFqmQIp60GQhlCjqYtye6fEdxLc0fzjdmYlCxVy7Fw7ARbhZHBFKbFc2OnIGYxnK5uqamMfC6vZ0yqAdCG/pET2QTY9yUD1HTp+eC6OX/7dY86XWcfUS8dPPMppAb3RrZINgbSOl0o8IBHwx90tkxtXiAUGw/PF2BtHJrqM6X7sfC7OkAI72CaLcNy7ZFYVZA8EignkEe+Omelk7VkaDR6ePXGLgHxRsjspdki3tHuBCqOFZqoiz6eTk18wfxsSyr3VSKrUoN7drgjrZ6dST1OW9T2ysiRq+nhdkUqW2snG5ioUQsooA+Y+nGJxialYmlgy6iVZkCwzlvu9yLCZKRw25QoEpB2iiRXPr0pPHAx2ssmmkHB3bnS6/ECO8iv+316AZwo00hoiWKyKNpKgs82GCED47jl15JPECPtkEW0FiHYL4ReyQVJGlggGwprobzSKknYc4UuE3xqCxkjKvHSiydynjjnaab1HBzObjg8WPzH+IsX9M0o5NNzsk1MRYbGFRyAg9RvVoyQaHG3LffyIsSwatpA+5O6c7UVV27dySMYwD4gA3p8cJSvou1d7xrq6mh3KrGTcXVNw3FZFIcUt0LK/DPqHtlEkeidVXTgblESuIliJ3AsE3UouMMdwINbTd0c+YTRpIxSRBptQOOQViY+jqf0Df0h4PUL1yX2nSVO5il7z7mCNPESVBkDS+DyAo7RR57sn5ebV0J1NTDKMpjbPUeXbT1IxxyiYu/whbQom/7SkkW4qI2QF4wOS5BLVIPd6OeCTyRkjSukaiYDUab3Y2DHwmrqKUjdCw692wrzKnrmXpptpWxuQMrlCTsbafxDp0sX6E5r6aQyOz6XwSMPHpiAUk55WMdJB5iNhY/CWIz0y5KWq7OHDQMZULbdtVMrVe14xZ6A+JbU11B4zPzb0fL95o2Ec1MGhYj8VqwiaSxIpDEbHO7qPH1yObuXJWZG0s44NK3dWP14a3xHpZTcPRBi0pk4ZZ12geEjeBTcq6kMjj1Rxww/ePOsrXlQYYYYCx1jGGBJCq9XJr9Va3H6kUvzo/I5qNcyguwg0qHwqBdkjxd2pO6aQ9C5PHFlRQGOp+WW4Z1BLSr3jUCtklQRfDgEWvPQEdB5cGKvwyM+mjWd+70yM1bQe8lN7qC3tkIJI3nhPM8gNnya4jvFiHdxSAKybt9hehYsOWuzYAqzQGSAS6pyxIpVALGljjToo4G1FF0FUc9ACTk6OqBvs8XelBbzSR7wPQrEQVjXjq4J/q9MCpo+zZJRuVajHWRyFiHlzI1LfwHJ8gcnKJFMywhdTe3umKsRZUE/dfjYE1TCvCbXmhJqHRqbVamSVq91LYqCLoySEKnpShhxkg7w2kSJpo9oZmZwGZGAovKaLqeuxAAf1SRhXPacTB0fVyNJuQkLGyllIJBjJPhhAN8KGr9W7pxmR0oFdPpCeT4lVwD+tRfUN8KIHooyqs0UX6JRK4/zkijZ/Yibg/OS7/VBytqtS8jbpGZ26WxJNeQF9B8OgxSWtvNFC7iJUmAPgklWwAV/mr2lgSfe3DjplTV6t5W3SOXI4F+Q9FHRR8BxkWI5UdyzFgoJ4Rdq8eW5n+vidj9c7jgFKznajXRFEmv6O4GieLND8s64jPkZAVYEFWQcWbBBDm6HpweuQu9kk8ljZ9SSef35nmevv37DXXaTviB4fBalG2k23Tdus9D6Ch+/IlW+ALPoMvp2NN+JO7HrMyxD6d6Vv6ZOdJDGKOpUSAsGMQlc1VbRaoldbIY3eLroq+1AuE90hn8LCRSw2HqQvSzdeL4ceuRwi2s0QPGQxq65r1JPTj1+uXP8lA/+pc1/oox8f5zJftGmVFAhdix3tc4sbSyhSViFcc0D5j6Tr+xlubJPAsk0Ogs9APIZLIoKhgAteA0ercncQelr6eanpeTvq4/LTRD5vOf7pRljR6yE+E6aG28O9pZgq2Rzyx21XX0vLPEWQoibd4XJal2o1nwUb6UbXk8V5+WRzx7SVtTRq1NqfiD6ZcM2nJ5hlX12TKR9A8RP+9k6/ZSNrS6kILIBiQgMeLsSfAWNvNeWOujvtmxzEAKeU3btvQX0PI5Fj0+Hpna6ffXd2WJb7uuQByKbo/HyPHTLUvZYBpZ4GNAgFnSwQCOXUJ59NxyLU9lzIu9o22frimT0/SKSp/PHE8wc9Sp5JFKUYMjMrDoykqw+IIPH550Zgw8XVVpSoUXR/Hx4uLF9enXOZoirFTVj0II+FEGjeWJ8Skwuv23OQN0gf/WRxufqZEN53pp4JbE6iM0T3kQI3EfhMQBTn1XaB530OYMMtFtQTMsca6uJniZfunBp1H+jkoh1HnG1geWw2cvGSSWBUimjkg06d4Y3BU+Au3jRrDXvK0jEWw9bzF0mukjBCN4T1RgGQ/NGBUn41eXNKdPM6rKPs9nl4+Y6HJJjc2DV+63oAuShxtglNUdO/Hmzwk/Hd95EOnNuPllfVdmyJVruU3tdCHRqu9rrYJ4JrqK5Ay3HqZe5VpYxNAPCC1nZRrasindF8Fbjz2nLHZgbx/YpW3uhVoXrvCDViP8ADOfTgP6LfOBT/lJZBWpTvPLvFO2YdOrVtl/tgnyDDLaDbE4CrqYSQ7upKTJS0u8clAPiGS/MmqrQaFJ0+5BE6LbRE33gUeJ4iedwAto+T1K2LUUNPOyMHQlWHII6/wAeXxwNFXMKs0D95p3IDxuOLPQSx3wfSRT8mB4GfqQt3HYU9FJsr6gnz+B8x8bySWRfeWwxveKULzyQqgUF+HwFV5V8pJVhjvDCDDFhgGSRoCDZqhx8T6X/AO2R48DRDGYeIpDAnkAauvwr1llPqT58lVqpIJ3cNHpwIoq+8ZmHIIKkzSV0NmkAr9UFuTm7wa3E7R6eQ86v1y8YZdUfuNO5UUCsKMy2LpiEWt200TXkTxeRS+1pFxAAzD/POoJ/2cbWsY46m287XplbW6uSVg0rs7ABQWNmhdC/qfzy8/s3qV99Fj/1s0MZ/KRwcX8hkctqNGv+3Vj/AMINi4OWXhmxoezdMH+/1kWza36Iandu2nu+W01Vv238LrnN6P2V0sOg+0ajUqZNQe70oEc4UbWQvLQUO3G5Ra7bI6+TdBTxSqSQB1JoD4npmnB2fIqhhUSncjSyMojIPFRcFpBQ5KBibPl12dHHo9OGCT6eSYit2ogmKowdSwWJ4GX3Qw3PZuvCvNz9v6WHVa0TLLpe5O3f/lIVjXvUJmBWxQpeB5Vmbv4aqnmydNHwBJO3r+ii+gFyOL87T5YHtmUfoiIF9IRsP1cfeP8A2mObnavs3vihbTxx98QRKkM0Tx8AEMLlYhjdEC14sV0OTL7PamNDJJppgvKg7HABr3iQptRfqAT8iMtwlSoP4L69424OGXkA15tzuPNn0PxOQA4i983Z6k9ecMsQky7iQFlBYKCQC3kATRPqa6455S7Fj1PoABxwKA6cACs7gfarkMAxGwCrsNe7n8NAf72QY8ng8VYYZUT6o3ta1thZC8UQSvI8iaDeni+ggydGuNlJUUQ4sckmlIB+RuvhkJyY+yz7pYSCNjEKL3bttkHaeOOdpNX1rrXqaeZ4m3Izxv6qSrUaNcc1kBOW4omlVtquzINzNdgIF6G+lVxzz0rJPHJHKb+U936aOOX47RG/7cW3cf64bJ4I4JKQSNEC17ZQhola8M4ABHAsMEHHXzzHvOssxZE0n1mikhIEilbFqbBVhQNo62rjnqCcr1mh2b2k0YMdr3bsCwdS6CvPZdefJq/Tms67uGUkAiB/IEsYW6dHbxRX18W4erLiJnqSvZm48l1WmeJisilWHkfTyI8ip8iOD5ZHGhYhVBZj0ABJPyA65USabUPE26NirdLU1x5g+oPoeDl+QxTRtJ4Yp12jYg8MxLAAxqv6JhySB4TxW08Gm3Z8w6wyj5xv/wAsrspBIIIINEGwQR6jyOQ5hp6vWiZU3CtSG8cxYru27ttj+curfiyBfO5jV1M28kuKk8yBW4+rL0v4ir8+ec4n1Jk5flv1/wAR/rfrH49fUnIcoWPC8WA8MV4YBhjvDA6jjvzA+LHj/n+WXoxpk9/vpjx4UqJP23DO37K5nY8DVHbeyvs8EEJBvds71+grxT7yp6+7t69Mqa7tSefiaaWQXdO7FR8lJofTKowyUW5C48d5p+zPZP2vVQ6feUEjbS229vBJ4sX0rrlGp2BpYo9BqtXNBHKyyww6fvDLtLnc8wKxuu8BNpINjp8bzO0u1JZ3+0agszsNsVMqhAjAKFVR4FXkAAAXZ9c0PaHtP7W0Wk0cUg00AZIIlBeRzyZJXC+9I1Wa4A6eeZuh7Lk1ErABIqba261CsbpAvLF/C1J1O05iYvtqGYThmjr+y9neGOWOdI22lo93QsQrFSOhryJokDzGZ+bZaup7TR9FFp+7XvI5WbftHKEEgbrssWY3xRCRfq5m6aZ4zujZkb9ZGKn81rI8d4oap9oJWAE2zUAWKnQMa+EoqUfRh5Yu+0b+9HPAfWJllT/w5drf8Q5l3ncMRdgii2YhVFgWSaAs/E+eSltqP2cjKFh1cDgEvsk3QNZoHmQbOij8fr9auu7GnhG6SJwnHjA3R89KkS0P55J7Q9nyaecxy1YVaIFArtAUgeXA/O8q6LWyQtuhkeNvVGZSfntPOTHpZ7OTQSLEkzIwikJVH4oletfv/I+hyvm1J2/3yrHqohIq7irR1DIpcguRtBjckjkshJ9RkY7GEvOkk77z7ogLqB/s7Il+cZY+oHTLfulM/RMBIOgDWhJ6AOCpJ+QN/TK4OdhCTtAO66oA7r9K638M1Nd2U4djK0UV0xDnabYBiO5AaTgmvd8snn798nhuexLnT6fUaouI13JEH7svVOrOCdpAsMvA5NHjjLmsl7rcun1UiGSF4UWJCsY2pDqGN7wRujbbezzOZ2l7eg0+xImcxLTMEgW2fYoZu8mfcviW/Ci1QyvN7RRM6v3U7MN5tp1BJeGOBiR3TfhS+vU5KlXo+xJoo5p9SYAZozsB3vtbvIgshZSfeKuaI4vyzyX/AGV1bFzFpdQ8asQriNtpUMVBBqj08stJ7VIveEacneQzbprHAA4qMeSjzzb9pe0wYXkliV5ZBHFIHlmZaG0kACS1IlgdSfWM+uOYHkdb2DqoV3S6bURqOrNG4X4c7aHHxyrFctL42fhYxYraNxK8/Pj8q5zd0HthJCxdIIQxSOPh9UvhiEap7s4N1GoJvnn1yn2p2xFqJnlk0wVnbcRFJsUH4KUYD+PM3lmJkilPSdolVEbqJYeaRifDfJMbDxRnz44J6hume4j7TSDs+GPS9xFNKN5aUwhtm9gt+D71jRBLcADgenl+2e1dLqZN/wBlOn8NFYGj2E2x3bDGADyBwegGaus7OLRaYxaP7Qn2ceMtIr/pZeCscu392JFvWdq6k6aJpe0IoiZJFZ4aLlFSDYq/Z0Hu23DMvvDnPLe1B/y3Vdf08vXr+kbr8c35NK6aaEjRRR1LMb1TMEXwafkd86qwauh3e6aGYvthCya3U7lKgzyFSVIsFzytgWPl64gljXhj/wAf/fDNMlhWMnC8BVjwwwFjxYZQYxgovLMWlX8cqIPgGdvoF4/NhkFXAnNNZdKn+bnmP9N1iT9lAzEfJxnSdvSJ+gSGDirijG/6Syl5F+jDAj0vYmokXesTBOvePUcdf6yQqv789D7JtDomlk1EmlZzEUjCzuzKzEBjugjkT3CTyGFgDzOeS1OoeVt0jtI36zsWP5sScjyUtve+zWr0GlnjaHUiI3TSyJNKwXqyo3dRiOwNpbYW8XBUXeV26JNR3AgnGo7uMjd3gWQyCV7bu5JO8LFe78XoABVUPLjERjaW9/2bKdLrO+lj08P3ZJd5WQs7Qhjce83ch5qIgN5ccUNf7ML9iE0NTMNqmSFpJS0nJmVwoKRqFdSpNHw8+9x47gZ75/YDVadbl1SRBWJGxnKg0Bu3EoFPlfXjJVLdvBXjz6InZ6sF77tLR6jwklZkWVhz7omV+8HFH3xkXaXsVH7+nUyjaGZU1Cot7N52d9GxFDqpdj/SxuSngM5Neea2q1BgYodJFG3+lWR3ry/SMVPzC0c03imWEbNSUk7oanuolWJdjWxAeMrukCfeFSPduiay2UyNRDqdQ5kaOWRmq2EZ52qFHurXCgDE3Y0wALKqDy7ySKP1PR3BynNOz++zN/WYn+85GBlRofyXxbTaZfh3oY/8INlrSaDTCmk1MbNd7FEyLx0uUwk/RV/tDMbDFFvbaTt9S+6efTMpaNCANXZiG8SAyqgld6Iou5ryroMPtTs7TtM32WaBYvDsV3kB91Q3LpVbrPJ6Zi4iclLbQHYsxBKIJAOvdPHLXzETMRlWfSunvo6f1lZf7xkBHrlqHtCZBSSyqP6Mjj+45U4a/Y/Zvdffz+HYQVUi2DdULL1vzWM8uRZpAzCP2i1hNRVRB3Ot7thA2JGWI5ZFss3m8sl8jKi9vakVc8jUdw3nfR9R3l0eByPQZd1MeojQvJBpyBt3DuYNybwCneLGA0e6+N1emSuV8MLNfsXs6EmNtU7Rxu1IBQLUfESzcJHY2bz+InyViKx7RU9dNpz8hMv/AJJQMsa3URahY9zmJ44u6ClXdKDuy0+9nApgKINVXSspB6nQRu0q6ZJxJGxuGQBn2gkNQQWGQ1am+CT+E5q+zPtbDpmR5NKZGSFYARIoBAmEu7a0Zo/I9QOnlL/2mEcssg1Uz94hjVEViig7Rf35A6BhQU9euedGiiau71Cj4TI0Z+HiXen1LDM/K/CzJ2pp9gVNKTTvIO9m3KDIIwfDFHGSB3YoFq5PGVf5Yn3O4kILszsvGwliS1xnwHr0rFN2RMo3d2WX9eMiRPq0ZIH1yiDmqhnlonWxOPvYQG/XhOw/Mx8xn5KE+eRyaIdYXEorpW2QcecZu/mhbp1yljxRYrDGzE9ec5wHhix4QjhgceULDGMQwGDhhhXB+Y/xwCr6XlhNGfxMiD+mwv8AZFv+7K94hhV/Zp16tLKfRAI1/bfcx/YGd/ykim49NCOK8ZkkP5Fgh/ZzNwGSi14dsTAUrCP/AFcccZ/ONVJynM5c7nJZvViSfzOLORgs8k08zRndGzI3S0JU/EWMjGGUeo0PteWQxa2JdRERV0BItkeJSKBPHwPJ8WSdpNt0bJpppJIGe9u82g4JRo/1eWJ+JHBrcfJ5JFIV6Ei+D8fnkotxizo43H95H92VHGGMYicAxk4HFeAxizqQcn51nJwGP4/6eees1OsQ6WbVd2wl1DmBrktNrRk7gCllQ6GlJ95BZNZ5I52ZDVWa9LNdSRx82J+p9ckwsS5Y3/Hpix4myoeGLDA6jcqQykqw5DAkEfIjkZcbtaVqEhWUDj71Qxr07z3x9GGUhiBwtpZGU9F2/Ikj6Xz+85FjvnO0HT5gYEeOsFxYQ1HqawxHDCv/2Q==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435212" name="AutoShape 12" descr="data:image/jpeg;base64,/9j/4AAQSkZJRgABAQAAAQABAAD/2wCEAAkGBxQSEhUUEhQUFhQXGBwUGBgXFxccGBwcGhcYGBYcGRgYHCggGBwlHBgcITEhJSksLi4uGh8zODMsNygtLisBCgoKDg0OGhAQGywkHyQsLCwuLC8sLCwsLCwsLCwsLC8wLCwsLCwsLCwsLC8sLCwsLCwsLCwsLCwsLC8vLC8sLP/AABEIAKsBJgMBIgACEQEDEQH/xAAbAAACAwEBAQAAAAAAAAAAAAAAAQMEBQIGB//EAEwQAAICAQMBBQUEBQcJBgcAAAECAxEABBIhMQUTIkFRBjJhcYEUI0KRM1KSofAVU2JygrHBJENjc4Oio9HxFlSTsrThBzREVXSz0//EABkBAQEBAQEBAAAAAAAAAAAAAAABAgMEBf/EACgRAQACAQQBBAEFAQEAAAAAAAABEQIDEiExQQRRcfChEyJhgdHxQv/aAAwDAQACEQMRAD8A+M4Xhgc9DkeLGfh+eGAgcMMMAwwxgfn6YCwvDDAMMMf8dPywDFhlvs3R94WslUUb3b0FgAD4kmhliJmagnhVwy1JqVvwRoF/pDc31J/wrDUTIyCkCvfO26/Lp+Wa2xXaX/CpjzqGBn9xWb+qCf7s5ZSDRBBHkeP78xbVTVi8Ryzp9BI6lkjkYDzVGYfHkCsrXkiYkoYZJ9nfrsavXaa/Os1NVX2SE7UDFnBIRQx2sALIFn65MsttfyxllVMfDJItO7WVRmA6kKTX5ZxmrbqYLC8eGEK8MMYwAdeMMR/jjDALx4H+P8cWAYYYYDvEcMBgMH+OMMMMBYY8MBYY8MBYY8DgLDGcMBYY8MBYycMDgI5rdk+KGdB7zbT9Bu/xOZNZJBOUYMpo/wAcZ00soxyuev8AeGcomY4cV/yy3J2a4j7zdGVB22HB5q64zqfURubZGDeZQjn5g4pNWO6MaA7d28liCbIA8hwKX+/Ltwi7my5W/aI93L3cZIjQBUo+nVjXUk838c0ezNEmpl0XfHiV9r80SFYgi/6VV9cwpNVYCyruI6G6P50b4zmXWsShXwd37lH3aO4Uet3Zv1OeDLSzywiImp55/qf+voZa+ETnXMZVx7cxPxxzHC/212lMmrdg7I0bkIFNKij3VVRwFquOhze9pI4jqhKAA8mnWYLQrvHVSDXqFJP0BzA1vbCTsHnhDyDhmVygeum9QD+YIOcSM+paTUSttVaBIHnVIiLfAAHrwBj0+jlGpp5zjW2Jif56/HF8/wCvLqZRtyi+3ejnk7uYStJtFEWW9664PrVn6Z3IgbTaVSaDO4J9AZaJzkapZkWIl/ADsJNnzY35dP3DKcmsuNYiopN1c+ZYkn889vqImYwqbiPv4t5ojnrzf4aHaeoEc5NsAhqNF4UKDQs+Y9eOfXMaaTcxbjnnLZ7Q3ACRAxHQ2QfzGU5GBPAAHoL/AMc82ljMRzHL3+p1Iymdk/tmbrnj71xLjDHgM7PKWO8MMBYDDDAMd4sBgGF49h5+HB/j6YsB4seGAAYYYYBhix4BhWFYcfx+/AMMPL+PhX+P5YYBhgMKwCssroJDGZQtxgkE2vltBO291AutmqG4ZXz1vYWnEukMQDb379Vbyrdo7BWrJPAB3cehySsPMajRSR7t6Fdu0Nfl3il47+agn5DJB2bMe8+7P3Vq/QUV3FhyfEQEYkCzSk9Bnpfbeiksg2/ePCbVlYUn26FKZSR7ka8XxnTe/rP/AMrVf+m1WLWnnX7F1C9YW90MehoM6xi+eDvdVI6gsLq8j0vZc0hYIhJQ0wtQbsgKASNzEqaUWTRz6J2ew72VT0kmnh+smpgVL+Acq30zzWm1scR1MpjkJj1ET13i0XWSdlP6PwpxyvJ+OSymC3ZUwUN3bbSu++Ong5IBtf0iGjzTqehzpuxZwGLR7QhZWLsigFWKsLZhZ3Aih1Iz23ZKBpYoz0kbYfkuh00n96DKXtXqFaKYncQ8cM4AYCm1Es84JtTYqQccfMYsp5d+w5waMYHh32XjCgAqDbFqBt0G0m/EvHIyDUdnyRqjOtK4BU2p6qri6J2na6mjRpgc9l28YxHMdrldkhfxgHvO+7PFA7DSBRG1UT4mFjrmT2t/8un9fS/+gixZTIbsacGjGVJ/WKqP0jRcliAPvEZeT1GW9N2dqIzs7tSGfuthki5cUCAN3NXRI4Hn0z2HbrhoXHnHL+6XXuVH0MTn+18czmZftOmBDbvtmo5DADb3wsbdvX439DlxzmJuEnGJh52XRyICyacoPEu8MXHEXettayP0R3WLtTx1yCTsaYGQFUuIbnHexWo3bTYD9Q3hrrZAqyL9r3itp3iW9gglmisjdSdm6dRdUC3dzsTX6uee7WZTP2nsDAeO7YMb+3QbjYUUCeg8vU43zkbYhkQ9lyuqMqghydvjQE7b3HaWBCja1sRQo849R2RMis7RkKpKmytiiqk7bvbbqN1V4hzyM1tOV7vT8Nu+zaw3uG2tmr427bu/Pd9PPNrt4qNNLwd+yvLbsL6INxV7t2yuehPpkvlaeMk7NlC7yvh2d77yEhCVAYqG3KCWFWObyY9izggFACxIALxg+HduJBawo2NbHjwnnN7RRLLqdPAAQZtGIWJYEHdpyY9q7RtIZV6k2fTOpNXHJqIX2vbxauQkMtFGfXGgCvDc+9dcjjFlPOP2RODRie+eKv3SoNV15denXcKuxnb9i6hSR3TdVXiiLYMy0QSDYjfkfqkZ6o6nbK0YAoavRxIT1EbKCOehLLpIGPHFEZodgOO7VD+NUr+tHJrZQf2Udf7WLKfPNXo3iIEgAJAatyk0QCLCklTRBo0cgOa/tOynUNtDClj3WwNnuk5FAbR0FG+nXMjNQzIGGNRZ8v49cWAYYE4YBgDiwwHhhWGA8MWF4BjrFiwOhixA5LpoGkdUQFndgqgdSSaA/M4HGBzZ7b9ltRpYxJIEZCQpaNtwBIsAmhd0eVscdemYmZwzxzi8ZuFyxnGamDGWItbKq7EkkVd2/arsF3AghtoNbrVeevA9MrYXmkWY9bIqlVkkVSNpVXYKQbsEA0RZPHxPrncvaczbt08zbxte5HO5RdBrPiHJ4PqfXKZwJwLUmvlat0spoAC3c0FNqBZ4AIsDyIyLvm58R8RtuTyeeT6nk8n1OSaLQSzfoYpJPXYjMB8yBQ+uWz2XGl9/qI0ar2RgzN1qiUIjB+G+8WvKr9vl8H3sn3YpPG3gBFEJz4RXFDCPXSreySRbUIadhagUqmjyoHAHTJtO2lCyd53zNuHd7SkdrTXusOFN7eOfgeuWonQoWi0Luqiy7yTOAB7xJhEYA9TkFCPtGZSSksqk3yJGB527uQfPYv7K+gziXVyOFV3dgg2oGZiFHApQT4RwBQ9BmummlpWXQREMocGtQwo+7y0xHQg18ReBSdJY5e70kRQ2q79OgPP4lMm5unU8jiqxZTIfVyG7kc31tmN0xYXz5MSfmSc0/Z+DU6qUQRzOoJMrEyPtFcs5UHlrroLJI+edBprFHQX8uzq6edrX55pey/aOpi1O5F0rbULSBPsihoiQrqJIuFY7hVng0TwMxqTltnb34awiN0bulL2l7Fm0my5XdSGQWSpUFdpG0OwCsi1weQpBAoZjajWyOSZJJHJG0lnZiRe4AknkbgDXqLz3Xtrq5ppTGmiEsMTMoLb2dmBIZiIJAVHFBfLn1OeXn0zhW3dnOho+IDVDafI07MDR8jmdDLUnTxnVrd5prVjHfOzplxal1KlXdSvukMQVsknaQeOp6epxvq5DdyObu7Zje4gtdnmyAT6kA+WW5pdNSDuJwQih6mVQXrxmmharN1z0rG6aUgX9riJFixFKCPIg/dGjzzX551tzpV/lCWkHey1Hyg3t4P6nPg+mJdbIFCCWQILIUO20WCDS3QJ3G/mfXLX8mRt+i1MLeiyboW/OQd3/AL+VG0UgRpNh7tH7tnHKBvTcOD9DXI9Rl4OXJnY9WY+6feP4RtT6qDQ9Ackk7QlZtzSylrB3F3JsAgG7vgEj5E5VvDCJ9RqpJNveSO+0Uu9mbaPQWeB8BkQOIDnjnDAn0WkeaRY41LOxoAUPibJNAAAkk0AASc0O3PZ2fSbTMo2sSA6NuWwAavyP7j5XRyH2d7TGl1McxXcEJ3L6qylHA+O1jXxrPT//ABI7ejl2QREuFIldyCBZTwKgPNBXJJPUsAOlnz556sa2OOOP7Zu59nbHHCdPKZnnxDxGLDFnocTOPFeLA6vDED8L/P8AwOGAsDhhgMj64YrwwDLPZmuME0UygExusgB6HaQaPwNV9crYeWB7/wBv/aaOWCOGEOe8CTuWFbVolEHq1m2N14QBdmvA1/0zW7U0zzTqIlaQtDEyogZiidylL06KB73Tz88jHZqR86iZF/oRESy9aPunu0/tOD8DnDQ0dPQwjDCKh11dTLUy3ZM5VJ6Amq6D14H780E7CmoNIohQmt85Ea9L4D+J+P1QTmn7O6fUyu/2AGCNlEbu0hoVRtpqB32RxGAea20SCe03sydKVDvJPNNe1kXwkqRvB3EyMQCD7o6j0NbnUx3bLi/byzGE1urhj6iKBFIEryvXGxdkYP8AWk8bj4bF+eaqPqFSPbFFpqXb3siojP5qwaYbrr+b69azqZpE2+GDRUqo38+SAoLbQGmQmrrwi93POZkmpiWRJPvJ2D7pDNQVwCKWgWbn1LfTNI77SnLoe91pmIPhT75lv5yBVUdegOW9PGpRX0+mUKFXfLqSCm6lVgu8iMi7bozc8AdMov2o6kNGiRKb2FYk3VflKV3Ej1BynqtS8h3SO7t0t2ZjXzY9MtFtv7Y6WPtsCV/MREfA0Y4VH+9lY6qN40M8+qkfxbowQQKI2U7saFc+6eb9OcyCFnO1FZm9FBJ/IDLknY0wd0ZQrR0W3OiAbl3Ly7C7Xn1wjiSWA193qCAKG6dOBZND7jgWSfqc6OrgUeHTAn1eWQ/+TZjHZRAtptMvF/plY/lFu5+GcfYU/wC8wfs6j/CD+LxwcvfSexcUULzMiNIsDM0f3gi3AbztJcvdAgPY9Qo654nS9pwo6v8AZVtSGFSyjp62TYPSs9X2r2+RoNPD30RaWN43nqQkRxhU2Bdm4Fh4S9UdpHXcc8h9hh/73F/4c/8A/PPN6eNWIy/VmJ5mq9vDtqzhx+nHjn5TdqyaUzy1FKw7x6ZZ0O4bjTcwm769fPItFLAveeOeI2ndlKZgLJk3UyAnha6Cr86yN9FH5aqH5FNQD/8ApI/6ZLo+zI3fadVAoom6n8lJ/FEB5evys8Z6OHLlLJrw9q2s1pUijuSwR6EfaeRlp9azhFGr07qqqqiaDoEUBR95Eyjjj3vLMjSdmSSi4wrH9XvI9/7BbcfoM+h+0/sVpYNNMVUpJChYOXclirAW9nZ4ulBRRYV05463qNPSyxxy/wDU1Dpp6WWcTMeOXjvs2402ljcsGIbTTAcIAXPDPGOCONo6j1yvHrBEpbTameNgb7sjabNBqkjaj053BbAHXM2CdkO5GKmiLBo0RR5Hwy6e2JG4l2zDp98u5vpJxIB8A2d6c7aPakUqFvtMEUyqSpmiAXpwR3kNKTY/zik5lypAVZkkkVgLCSIGv4CVDyfmijJtPqIt25Gm0z9LQl16c8grIo+r5cgMkzMgj0+qIQyllRkegQDRRY3ZySBRDXuHUZBT7S7DliBahJGAN0kRDopIBpipOzr+Kr9MzBmvoY1DyNDM2lkQqiK8hVyxveDKqqEA2/iAHIBIx9pyEWuq04WUgsssdJuPNFlW4pUv8SBT/SPQ20pkEjz5HmOl+ozR9pAftUxY7rfcDz0YBkHPSlIWvKq8sk1HYZLldPJHqFHAKMoY11qNyHPPSgQRXJzNmiZGKurKw6qwIYefIPIwI8MMLyoMBjxYAceAGGAYDDDAMBhlvs/s9pSxtURADJI1hEB6XXJY0aUAsaNDrgVK/jzzTi0KQyINYGCENujjZe+Xw+DeD+jskGjzQPh6XPpJju2aFH3gW07bRIBQDEG9umSz1vdzy9Gs50cCqahj+0z3RO0tAvUggEfemgx3PSCjwwG7Ja0eqkmeBiqpBpT7qAlVkIPqfHqGB8zYX+jwMljijI3aXTF1VRul1Dfdo20WKJWIG7IDl7sceQg1MyK2+Z/tU36u49yvWgXH6QD9VNqdKZhYzP1mseUjebA91QAEX4Ii0qD5DnJSvRdjdv8A2TVrLPINQojaJhCfCgboIwVVCFIBpKX45Z/+IHtO0sxghMiRRM8bcle8a9rblB90baAN+ZPWhgdiaQ745nG2BJFZpH4TwsGZVv32oe6tnnJWTZqJYkj+1TCV1WQhnDBWI3LCvvFq3WxYUennnKdDTnVjVmP3RFW3Gpls2XxMqGj7NkkUsijYOrsVSMfDe5C38Lv4Zb+zQw9zI0qTVN95Ggb3F2Ma3qt3yvofI8HJe1I2Jik1U3eWWRo42UvHsrgBfu41NqKHTnw8CzTlnUmDSxrH072UB+nrLNUQb5KPlnZh9F9vO0IBoj3pMiSlO4p1DOAytvQ7WCKFsE0K3beLz5zLvVFkj0qRRs2xZHG+ztut85KLwbsKvTrxmvq5JQqBdRp4gum3gx90GYjfK4V4F8I7xpIxtNWB5knMHv42W55tRIx8RQfrdBukkY81fIQ9c83pfTxoYbYmZ5meXXW1f1Mt0xSzqZ3bibXCjwUQyuAB0G1FEdfI5UZtNyznUyn1+7j9KBJMp6D9wzka1F9yCP5yF3b8rVP9zJx2lMgNSLDa7wIURCb6AmEAjg/iPTPRPDk7i7sRk/ZJDvDRK7OW+8IuOgEWmFg/EAjoTj02gmqvsBYjqzJqgT067ZAB+XnlfU9rO6lCzupIb712dg4BG5TxR5IF3V/HI2kIIMhuwUaNSUIC8KHAWgL8uvHld5mZn2Woehk0UzQR1oI96b0NialjtXj6y9S8kvmSeOPWtpu9SZh9hgZoX2uoEnUcVbSHg16EVmZFqmQIp60GQhlCjqYtye6fEdxLc0fzjdmYlCxVy7Fw7ARbhZHBFKbFc2OnIGYxnK5uqamMfC6vZ0yqAdCG/pET2QTY9yUD1HTp+eC6OX/7dY86XWcfUS8dPPMppAb3RrZINgbSOl0o8IBHwx90tkxtXiAUGw/PF2BtHJrqM6X7sfC7OkAI72CaLcNy7ZFYVZA8EignkEe+Omelk7VkaDR6ePXGLgHxRsjspdki3tHuBCqOFZqoiz6eTk18wfxsSyr3VSKrUoN7drgjrZ6dST1OW9T2ysiRq+nhdkUqW2snG5ioUQsooA+Y+nGJxialYmlgy6iVZkCwzlvu9yLCZKRw25QoEpB2iiRXPr0pPHAx2ssmmkHB3bnS6/ECO8iv+316AZwo00hoiWKyKNpKgs82GCED47jl15JPECPtkEW0FiHYL4ReyQVJGlggGwprobzSKknYc4UuE3xqCxkjKvHSiydynjjnaab1HBzObjg8WPzH+IsX9M0o5NNzsk1MRYbGFRyAg9RvVoyQaHG3LffyIsSwatpA+5O6c7UVV27dySMYwD4gA3p8cJSvou1d7xrq6mh3KrGTcXVNw3FZFIcUt0LK/DPqHtlEkeidVXTgblESuIliJ3AsE3UouMMdwINbTd0c+YTRpIxSRBptQOOQViY+jqf0Df0h4PUL1yX2nSVO5il7z7mCNPESVBkDS+DyAo7RR57sn5ebV0J1NTDKMpjbPUeXbT1IxxyiYu/whbQom/7SkkW4qI2QF4wOS5BLVIPd6OeCTyRkjSukaiYDUab3Y2DHwmrqKUjdCw692wrzKnrmXpptpWxuQMrlCTsbafxDp0sX6E5r6aQyOz6XwSMPHpiAUk55WMdJB5iNhY/CWIz0y5KWq7OHDQMZULbdtVMrVe14xZ6A+JbU11B4zPzb0fL95o2Ec1MGhYj8VqwiaSxIpDEbHO7qPH1yObuXJWZG0s44NK3dWP14a3xHpZTcPRBi0pk4ZZ12geEjeBTcq6kMjj1Rxww/ePOsrXlQYYYYCx1jGGBJCq9XJr9Va3H6kUvzo/I5qNcyguwg0qHwqBdkjxd2pO6aQ9C5PHFlRQGOp+WW4Z1BLSr3jUCtklQRfDgEWvPQEdB5cGKvwyM+mjWd+70yM1bQe8lN7qC3tkIJI3nhPM8gNnya4jvFiHdxSAKybt9hehYsOWuzYAqzQGSAS6pyxIpVALGljjToo4G1FF0FUc9ACTk6OqBvs8XelBbzSR7wPQrEQVjXjq4J/q9MCpo+zZJRuVajHWRyFiHlzI1LfwHJ8gcnKJFMywhdTe3umKsRZUE/dfjYE1TCvCbXmhJqHRqbVamSVq91LYqCLoySEKnpShhxkg7w2kSJpo9oZmZwGZGAovKaLqeuxAAf1SRhXPacTB0fVyNJuQkLGyllIJBjJPhhAN8KGr9W7pxmR0oFdPpCeT4lVwD+tRfUN8KIHooyqs0UX6JRK4/zkijZ/Yibg/OS7/VBytqtS8jbpGZ26WxJNeQF9B8OgxSWtvNFC7iJUmAPgklWwAV/mr2lgSfe3DjplTV6t5W3SOXI4F+Q9FHRR8BxkWI5UdyzFgoJ4Rdq8eW5n+vidj9c7jgFKznajXRFEmv6O4GieLND8s64jPkZAVYEFWQcWbBBDm6HpweuQu9kk8ljZ9SSef35nmevv37DXXaTviB4fBalG2k23Tdus9D6Ch+/IlW+ALPoMvp2NN+JO7HrMyxD6d6Vv6ZOdJDGKOpUSAsGMQlc1VbRaoldbIY3eLroq+1AuE90hn8LCRSw2HqQvSzdeL4ceuRwi2s0QPGQxq65r1JPTj1+uXP8lA/+pc1/oox8f5zJftGmVFAhdix3tc4sbSyhSViFcc0D5j6Tr+xlubJPAsk0Ogs9APIZLIoKhgAteA0ercncQelr6eanpeTvq4/LTRD5vOf7pRljR6yE+E6aG28O9pZgq2Rzyx21XX0vLPEWQoibd4XJal2o1nwUb6UbXk8V5+WRzx7SVtTRq1NqfiD6ZcM2nJ5hlX12TKR9A8RP+9k6/ZSNrS6kILIBiQgMeLsSfAWNvNeWOujvtmxzEAKeU3btvQX0PI5Fj0+Hpna6ffXd2WJb7uuQByKbo/HyPHTLUvZYBpZ4GNAgFnSwQCOXUJ59NxyLU9lzIu9o22frimT0/SKSp/PHE8wc9Sp5JFKUYMjMrDoykqw+IIPH550Zgw8XVVpSoUXR/Hx4uLF9enXOZoirFTVj0II+FEGjeWJ8Skwuv23OQN0gf/WRxufqZEN53pp4JbE6iM0T3kQI3EfhMQBTn1XaB530OYMMtFtQTMsca6uJniZfunBp1H+jkoh1HnG1geWw2cvGSSWBUimjkg06d4Y3BU+Au3jRrDXvK0jEWw9bzF0mukjBCN4T1RgGQ/NGBUn41eXNKdPM6rKPs9nl4+Y6HJJjc2DV+63oAuShxtglNUdO/Hmzwk/Hd95EOnNuPllfVdmyJVruU3tdCHRqu9rrYJ4JrqK5Ay3HqZe5VpYxNAPCC1nZRrasindF8Fbjz2nLHZgbx/YpW3uhVoXrvCDViP8ADOfTgP6LfOBT/lJZBWpTvPLvFO2YdOrVtl/tgnyDDLaDbE4CrqYSQ7upKTJS0u8clAPiGS/MmqrQaFJ0+5BE6LbRE33gUeJ4iedwAto+T1K2LUUNPOyMHQlWHII6/wAeXxwNFXMKs0D95p3IDxuOLPQSx3wfSRT8mB4GfqQt3HYU9FJsr6gnz+B8x8bySWRfeWwxveKULzyQqgUF+HwFV5V8pJVhjvDCDDFhgGSRoCDZqhx8T6X/AO2R48DRDGYeIpDAnkAauvwr1llPqT58lVqpIJ3cNHpwIoq+8ZmHIIKkzSV0NmkAr9UFuTm7wa3E7R6eQ86v1y8YZdUfuNO5UUCsKMy2LpiEWt200TXkTxeRS+1pFxAAzD/POoJ/2cbWsY46m287XplbW6uSVg0rs7ABQWNmhdC/qfzy8/s3qV99Fj/1s0MZ/KRwcX8hkctqNGv+3Vj/AMINi4OWXhmxoezdMH+/1kWza36Iandu2nu+W01Vv238LrnN6P2V0sOg+0ajUqZNQe70oEc4UbWQvLQUO3G5Ra7bI6+TdBTxSqSQB1JoD4npmnB2fIqhhUSncjSyMojIPFRcFpBQ5KBibPl12dHHo9OGCT6eSYit2ogmKowdSwWJ4GX3Qw3PZuvCvNz9v6WHVa0TLLpe5O3f/lIVjXvUJmBWxQpeB5Vmbv4aqnmydNHwBJO3r+ii+gFyOL87T5YHtmUfoiIF9IRsP1cfeP8A2mObnavs3vihbTxx98QRKkM0Tx8AEMLlYhjdEC14sV0OTL7PamNDJJppgvKg7HABr3iQptRfqAT8iMtwlSoP4L69424OGXkA15tzuPNn0PxOQA4i983Z6k9ecMsQky7iQFlBYKCQC3kATRPqa6455S7Fj1PoABxwKA6cACs7gfarkMAxGwCrsNe7n8NAf72QY8ng8VYYZUT6o3ta1thZC8UQSvI8iaDeni+ggydGuNlJUUQ4sckmlIB+RuvhkJyY+yz7pYSCNjEKL3bttkHaeOOdpNX1rrXqaeZ4m3Izxv6qSrUaNcc1kBOW4omlVtquzINzNdgIF6G+lVxzz0rJPHJHKb+U936aOOX47RG/7cW3cf64bJ4I4JKQSNEC17ZQhola8M4ABHAsMEHHXzzHvOssxZE0n1mikhIEilbFqbBVhQNo62rjnqCcr1mh2b2k0YMdr3bsCwdS6CvPZdefJq/Tms67uGUkAiB/IEsYW6dHbxRX18W4erLiJnqSvZm48l1WmeJisilWHkfTyI8ip8iOD5ZHGhYhVBZj0ABJPyA65USabUPE26NirdLU1x5g+oPoeDl+QxTRtJ4Yp12jYg8MxLAAxqv6JhySB4TxW08Gm3Z8w6wyj5xv/wAsrspBIIIINEGwQR6jyOQ5hp6vWiZU3CtSG8cxYru27ttj+curfiyBfO5jV1M28kuKk8yBW4+rL0v4ir8+ec4n1Jk5flv1/wAR/rfrH49fUnIcoWPC8WA8MV4YBhjvDA6jjvzA+LHj/n+WXoxpk9/vpjx4UqJP23DO37K5nY8DVHbeyvs8EEJBvds71+grxT7yp6+7t69Mqa7tSefiaaWQXdO7FR8lJofTKowyUW5C48d5p+zPZP2vVQ6feUEjbS229vBJ4sX0rrlGp2BpYo9BqtXNBHKyyww6fvDLtLnc8wKxuu8BNpINjp8bzO0u1JZ3+0agszsNsVMqhAjAKFVR4FXkAAAXZ9c0PaHtP7W0Wk0cUg00AZIIlBeRzyZJXC+9I1Wa4A6eeZuh7Lk1ErABIqba261CsbpAvLF/C1J1O05iYvtqGYThmjr+y9neGOWOdI22lo93QsQrFSOhryJokDzGZ+bZaup7TR9FFp+7XvI5WbftHKEEgbrssWY3xRCRfq5m6aZ4zujZkb9ZGKn81rI8d4oap9oJWAE2zUAWKnQMa+EoqUfRh5Yu+0b+9HPAfWJllT/w5drf8Q5l3ncMRdgii2YhVFgWSaAs/E+eSltqP2cjKFh1cDgEvsk3QNZoHmQbOij8fr9auu7GnhG6SJwnHjA3R89KkS0P55J7Q9nyaecxy1YVaIFArtAUgeXA/O8q6LWyQtuhkeNvVGZSfntPOTHpZ7OTQSLEkzIwikJVH4oletfv/I+hyvm1J2/3yrHqohIq7irR1DIpcguRtBjckjkshJ9RkY7GEvOkk77z7ogLqB/s7Il+cZY+oHTLfulM/RMBIOgDWhJ6AOCpJ+QN/TK4OdhCTtAO66oA7r9K638M1Nd2U4djK0UV0xDnabYBiO5AaTgmvd8snn798nhuexLnT6fUaouI13JEH7svVOrOCdpAsMvA5NHjjLmsl7rcun1UiGSF4UWJCsY2pDqGN7wRujbbezzOZ2l7eg0+xImcxLTMEgW2fYoZu8mfcviW/Ci1QyvN7RRM6v3U7MN5tp1BJeGOBiR3TfhS+vU5KlXo+xJoo5p9SYAZozsB3vtbvIgshZSfeKuaI4vyzyX/AGV1bFzFpdQ8asQriNtpUMVBBqj08stJ7VIveEacneQzbprHAA4qMeSjzzb9pe0wYXkliV5ZBHFIHlmZaG0kACS1IlgdSfWM+uOYHkdb2DqoV3S6bURqOrNG4X4c7aHHxyrFctL42fhYxYraNxK8/Pj8q5zd0HthJCxdIIQxSOPh9UvhiEap7s4N1GoJvnn1yn2p2xFqJnlk0wVnbcRFJsUH4KUYD+PM3lmJkilPSdolVEbqJYeaRifDfJMbDxRnz44J6hume4j7TSDs+GPS9xFNKN5aUwhtm9gt+D71jRBLcADgenl+2e1dLqZN/wBlOn8NFYGj2E2x3bDGADyBwegGaus7OLRaYxaP7Qn2ceMtIr/pZeCscu392JFvWdq6k6aJpe0IoiZJFZ4aLlFSDYq/Z0Hu23DMvvDnPLe1B/y3Vdf08vXr+kbr8c35NK6aaEjRRR1LMb1TMEXwafkd86qwauh3e6aGYvthCya3U7lKgzyFSVIsFzytgWPl64gljXhj/wAf/fDNMlhWMnC8BVjwwwFjxYZQYxgovLMWlX8cqIPgGdvoF4/NhkFXAnNNZdKn+bnmP9N1iT9lAzEfJxnSdvSJ+gSGDirijG/6Syl5F+jDAj0vYmokXesTBOvePUcdf6yQqv789D7JtDomlk1EmlZzEUjCzuzKzEBjugjkT3CTyGFgDzOeS1OoeVt0jtI36zsWP5sScjyUtve+zWr0GlnjaHUiI3TSyJNKwXqyo3dRiOwNpbYW8XBUXeV26JNR3AgnGo7uMjd3gWQyCV7bu5JO8LFe78XoABVUPLjERjaW9/2bKdLrO+lj08P3ZJd5WQs7Qhjce83ch5qIgN5ccUNf7ML9iE0NTMNqmSFpJS0nJmVwoKRqFdSpNHw8+9x47gZ75/YDVadbl1SRBWJGxnKg0Bu3EoFPlfXjJVLdvBXjz6InZ6sF77tLR6jwklZkWVhz7omV+8HFH3xkXaXsVH7+nUyjaGZU1Cot7N52d9GxFDqpdj/SxuSngM5Neea2q1BgYodJFG3+lWR3ry/SMVPzC0c03imWEbNSUk7oanuolWJdjWxAeMrukCfeFSPduiay2UyNRDqdQ5kaOWRmq2EZ52qFHurXCgDE3Y0wALKqDy7ySKP1PR3BynNOz++zN/WYn+85GBlRofyXxbTaZfh3oY/8INlrSaDTCmk1MbNd7FEyLx0uUwk/RV/tDMbDFFvbaTt9S+6efTMpaNCANXZiG8SAyqgld6Iou5ryroMPtTs7TtM32WaBYvDsV3kB91Q3LpVbrPJ6Zi4iclLbQHYsxBKIJAOvdPHLXzETMRlWfSunvo6f1lZf7xkBHrlqHtCZBSSyqP6Mjj+45U4a/Y/Zvdffz+HYQVUi2DdULL1vzWM8uRZpAzCP2i1hNRVRB3Ot7thA2JGWI5ZFss3m8sl8jKi9vakVc8jUdw3nfR9R3l0eByPQZd1MeojQvJBpyBt3DuYNybwCneLGA0e6+N1emSuV8MLNfsXs6EmNtU7Rxu1IBQLUfESzcJHY2bz+InyViKx7RU9dNpz8hMv/AJJQMsa3URahY9zmJ44u6ClXdKDuy0+9nApgKINVXSspB6nQRu0q6ZJxJGxuGQBn2gkNQQWGQ1am+CT+E5q+zPtbDpmR5NKZGSFYARIoBAmEu7a0Zo/I9QOnlL/2mEcssg1Uz94hjVEViig7Rf35A6BhQU9euedGiiau71Cj4TI0Z+HiXen1LDM/K/CzJ2pp9gVNKTTvIO9m3KDIIwfDFHGSB3YoFq5PGVf5Yn3O4kILszsvGwliS1xnwHr0rFN2RMo3d2WX9eMiRPq0ZIH1yiDmqhnlonWxOPvYQG/XhOw/Mx8xn5KE+eRyaIdYXEorpW2QcecZu/mhbp1yljxRYrDGzE9ec5wHhix4QjhgceULDGMQwGDhhhXB+Y/xwCr6XlhNGfxMiD+mwv8AZFv+7K94hhV/Zp16tLKfRAI1/bfcx/YGd/ykim49NCOK8ZkkP5Fgh/ZzNwGSi14dsTAUrCP/AFcccZ/ONVJynM5c7nJZvViSfzOLORgs8k08zRndGzI3S0JU/EWMjGGUeo0PteWQxa2JdRERV0BItkeJSKBPHwPJ8WSdpNt0bJpppJIGe9u82g4JRo/1eWJ+JHBrcfJ5JFIV6Ei+D8fnkotxizo43H95H92VHGGMYicAxk4HFeAxizqQcn51nJwGP4/6eees1OsQ6WbVd2wl1DmBrktNrRk7gCllQ6GlJ95BZNZ5I52ZDVWa9LNdSRx82J+p9ckwsS5Y3/Hpix4myoeGLDA6jcqQykqw5DAkEfIjkZcbtaVqEhWUDj71Qxr07z3x9GGUhiBwtpZGU9F2/Ikj6Xz+85FjvnO0HT5gYEeOsFxYQ1HqawxHDCv/2Q==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435214" name="AutoShape 14" descr="data:image/jpeg;base64,/9j/4AAQSkZJRgABAQAAAQABAAD/2wCEAAkGBxQSEhUUEhQUFhQXGBwUGBgXFxccGBwcGhcYGBYcGRgYHCggGBwlHBgcITEhJSksLi4uGh8zODMsNygtLisBCgoKDg0OGhAQGywkHyQsLCwuLC8sLCwsLCwsLCwsLC8wLCwsLCwsLCwsLC8sLCwsLCwsLCwsLCwsLC8vLC8sLP/AABEIAKsBJgMBIgACEQEDEQH/xAAbAAACAwEBAQAAAAAAAAAAAAAAAQMEBQIGB//EAEwQAAICAQMBBQUEBQcJBgcAAAECAxEABBIhMQUTIkFRBjJhcYEUI0KRM1KSofAVU2JygrHBJENjc4Oio9HxFlSTsrThBzREVXSz0//EABkBAQEBAQEBAAAAAAAAAAAAAAABAgMEBf/EACgRAQACAQQBBAEFAQEAAAAAAAABEQIDEiExQQRRcfChEyJhgdHxQv/aAAwDAQACEQMRAD8A+M4Xhgc9DkeLGfh+eGAgcMMMAwwxgfn6YCwvDDAMMMf8dPywDFhlvs3R94WslUUb3b0FgAD4kmhliJmagnhVwy1JqVvwRoF/pDc31J/wrDUTIyCkCvfO26/Lp+Wa2xXaX/CpjzqGBn9xWb+qCf7s5ZSDRBBHkeP78xbVTVi8Ryzp9BI6lkjkYDzVGYfHkCsrXkiYkoYZJ9nfrsavXaa/Os1NVX2SE7UDFnBIRQx2sALIFn65MsttfyxllVMfDJItO7WVRmA6kKTX5ZxmrbqYLC8eGEK8MMYwAdeMMR/jjDALx4H+P8cWAYYYYDvEcMBgMH+OMMMMBYY8MBYY8MBYY8DgLDGcMBYY8MBYycMDgI5rdk+KGdB7zbT9Bu/xOZNZJBOUYMpo/wAcZ00soxyuev8AeGcomY4cV/yy3J2a4j7zdGVB22HB5q64zqfURubZGDeZQjn5g4pNWO6MaA7d28liCbIA8hwKX+/Ltwi7my5W/aI93L3cZIjQBUo+nVjXUk838c0ezNEmpl0XfHiV9r80SFYgi/6VV9cwpNVYCyruI6G6P50b4zmXWsShXwd37lH3aO4Uet3Zv1OeDLSzywiImp55/qf+voZa+ETnXMZVx7cxPxxzHC/212lMmrdg7I0bkIFNKij3VVRwFquOhze9pI4jqhKAA8mnWYLQrvHVSDXqFJP0BzA1vbCTsHnhDyDhmVygeum9QD+YIOcSM+paTUSttVaBIHnVIiLfAAHrwBj0+jlGpp5zjW2Jif56/HF8/wCvLqZRtyi+3ejnk7uYStJtFEWW9664PrVn6Z3IgbTaVSaDO4J9AZaJzkapZkWIl/ADsJNnzY35dP3DKcmsuNYiopN1c+ZYkn889vqImYwqbiPv4t5ojnrzf4aHaeoEc5NsAhqNF4UKDQs+Y9eOfXMaaTcxbjnnLZ7Q3ACRAxHQ2QfzGU5GBPAAHoL/AMc82ljMRzHL3+p1Iymdk/tmbrnj71xLjDHgM7PKWO8MMBYDDDAMd4sBgGF49h5+HB/j6YsB4seGAAYYYYBhix4BhWFYcfx+/AMMPL+PhX+P5YYBhgMKwCssroJDGZQtxgkE2vltBO291AutmqG4ZXz1vYWnEukMQDb379Vbyrdo7BWrJPAB3cehySsPMajRSR7t6Fdu0Nfl3il47+agn5DJB2bMe8+7P3Vq/QUV3FhyfEQEYkCzSk9Bnpfbeiksg2/ePCbVlYUn26FKZSR7ka8XxnTe/rP/AMrVf+m1WLWnnX7F1C9YW90MehoM6xi+eDvdVI6gsLq8j0vZc0hYIhJQ0wtQbsgKASNzEqaUWTRz6J2ew72VT0kmnh+smpgVL+Acq30zzWm1scR1MpjkJj1ET13i0XWSdlP6PwpxyvJ+OSymC3ZUwUN3bbSu++Ong5IBtf0iGjzTqehzpuxZwGLR7QhZWLsigFWKsLZhZ3Aih1Iz23ZKBpYoz0kbYfkuh00n96DKXtXqFaKYncQ8cM4AYCm1Es84JtTYqQccfMYsp5d+w5waMYHh32XjCgAqDbFqBt0G0m/EvHIyDUdnyRqjOtK4BU2p6qri6J2na6mjRpgc9l28YxHMdrldkhfxgHvO+7PFA7DSBRG1UT4mFjrmT2t/8un9fS/+gixZTIbsacGjGVJ/WKqP0jRcliAPvEZeT1GW9N2dqIzs7tSGfuthki5cUCAN3NXRI4Hn0z2HbrhoXHnHL+6XXuVH0MTn+18czmZftOmBDbvtmo5DADb3wsbdvX439DlxzmJuEnGJh52XRyICyacoPEu8MXHEXettayP0R3WLtTx1yCTsaYGQFUuIbnHexWo3bTYD9Q3hrrZAqyL9r3itp3iW9gglmisjdSdm6dRdUC3dzsTX6uee7WZTP2nsDAeO7YMb+3QbjYUUCeg8vU43zkbYhkQ9lyuqMqghydvjQE7b3HaWBCja1sRQo849R2RMis7RkKpKmytiiqk7bvbbqN1V4hzyM1tOV7vT8Nu+zaw3uG2tmr427bu/Pd9PPNrt4qNNLwd+yvLbsL6INxV7t2yuehPpkvlaeMk7NlC7yvh2d77yEhCVAYqG3KCWFWObyY9izggFACxIALxg+HduJBawo2NbHjwnnN7RRLLqdPAAQZtGIWJYEHdpyY9q7RtIZV6k2fTOpNXHJqIX2vbxauQkMtFGfXGgCvDc+9dcjjFlPOP2RODRie+eKv3SoNV15denXcKuxnb9i6hSR3TdVXiiLYMy0QSDYjfkfqkZ6o6nbK0YAoavRxIT1EbKCOehLLpIGPHFEZodgOO7VD+NUr+tHJrZQf2Udf7WLKfPNXo3iIEgAJAatyk0QCLCklTRBo0cgOa/tOynUNtDClj3WwNnuk5FAbR0FG+nXMjNQzIGGNRZ8v49cWAYYE4YBgDiwwHhhWGA8MWF4BjrFiwOhixA5LpoGkdUQFndgqgdSSaA/M4HGBzZ7b9ltRpYxJIEZCQpaNtwBIsAmhd0eVscdemYmZwzxzi8ZuFyxnGamDGWItbKq7EkkVd2/arsF3AghtoNbrVeevA9MrYXmkWY9bIqlVkkVSNpVXYKQbsEA0RZPHxPrncvaczbt08zbxte5HO5RdBrPiHJ4PqfXKZwJwLUmvlat0spoAC3c0FNqBZ4AIsDyIyLvm58R8RtuTyeeT6nk8n1OSaLQSzfoYpJPXYjMB8yBQ+uWz2XGl9/qI0ar2RgzN1qiUIjB+G+8WvKr9vl8H3sn3YpPG3gBFEJz4RXFDCPXSreySRbUIadhagUqmjyoHAHTJtO2lCyd53zNuHd7SkdrTXusOFN7eOfgeuWonQoWi0Luqiy7yTOAB7xJhEYA9TkFCPtGZSSksqk3yJGB527uQfPYv7K+gziXVyOFV3dgg2oGZiFHApQT4RwBQ9BmummlpWXQREMocGtQwo+7y0xHQg18ReBSdJY5e70kRQ2q79OgPP4lMm5unU8jiqxZTIfVyG7kc31tmN0xYXz5MSfmSc0/Z+DU6qUQRzOoJMrEyPtFcs5UHlrroLJI+edBprFHQX8uzq6edrX55pey/aOpi1O5F0rbULSBPsihoiQrqJIuFY7hVng0TwMxqTltnb34awiN0bulL2l7Fm0my5XdSGQWSpUFdpG0OwCsi1weQpBAoZjajWyOSZJJHJG0lnZiRe4AknkbgDXqLz3Xtrq5ppTGmiEsMTMoLb2dmBIZiIJAVHFBfLn1OeXn0zhW3dnOho+IDVDafI07MDR8jmdDLUnTxnVrd5prVjHfOzplxal1KlXdSvukMQVsknaQeOp6epxvq5DdyObu7Zje4gtdnmyAT6kA+WW5pdNSDuJwQih6mVQXrxmmharN1z0rG6aUgX9riJFixFKCPIg/dGjzzX551tzpV/lCWkHey1Hyg3t4P6nPg+mJdbIFCCWQILIUO20WCDS3QJ3G/mfXLX8mRt+i1MLeiyboW/OQd3/AL+VG0UgRpNh7tH7tnHKBvTcOD9DXI9Rl4OXJnY9WY+6feP4RtT6qDQ9Ackk7QlZtzSylrB3F3JsAgG7vgEj5E5VvDCJ9RqpJNveSO+0Uu9mbaPQWeB8BkQOIDnjnDAn0WkeaRY41LOxoAUPibJNAAAkk0AASc0O3PZ2fSbTMo2sSA6NuWwAavyP7j5XRyH2d7TGl1McxXcEJ3L6qylHA+O1jXxrPT//ABI7ejl2QREuFIldyCBZTwKgPNBXJJPUsAOlnz556sa2OOOP7Zu59nbHHCdPKZnnxDxGLDFnocTOPFeLA6vDED8L/P8AwOGAsDhhgMj64YrwwDLPZmuME0UygExusgB6HaQaPwNV9crYeWB7/wBv/aaOWCOGEOe8CTuWFbVolEHq1m2N14QBdmvA1/0zW7U0zzTqIlaQtDEyogZiidylL06KB73Tz88jHZqR86iZF/oRESy9aPunu0/tOD8DnDQ0dPQwjDCKh11dTLUy3ZM5VJ6Amq6D14H780E7CmoNIohQmt85Ea9L4D+J+P1QTmn7O6fUyu/2AGCNlEbu0hoVRtpqB32RxGAea20SCe03sydKVDvJPNNe1kXwkqRvB3EyMQCD7o6j0NbnUx3bLi/byzGE1urhj6iKBFIEryvXGxdkYP8AWk8bj4bF+eaqPqFSPbFFpqXb3siojP5qwaYbrr+b69azqZpE2+GDRUqo38+SAoLbQGmQmrrwi93POZkmpiWRJPvJ2D7pDNQVwCKWgWbn1LfTNI77SnLoe91pmIPhT75lv5yBVUdegOW9PGpRX0+mUKFXfLqSCm6lVgu8iMi7bozc8AdMov2o6kNGiRKb2FYk3VflKV3Ej1BynqtS8h3SO7t0t2ZjXzY9MtFtv7Y6WPtsCV/MREfA0Y4VH+9lY6qN40M8+qkfxbowQQKI2U7saFc+6eb9OcyCFnO1FZm9FBJ/IDLknY0wd0ZQrR0W3OiAbl3Ly7C7Xn1wjiSWA193qCAKG6dOBZND7jgWSfqc6OrgUeHTAn1eWQ/+TZjHZRAtptMvF/plY/lFu5+GcfYU/wC8wfs6j/CD+LxwcvfSexcUULzMiNIsDM0f3gi3AbztJcvdAgPY9Qo654nS9pwo6v8AZVtSGFSyjp62TYPSs9X2r2+RoNPD30RaWN43nqQkRxhU2Bdm4Fh4S9UdpHXcc8h9hh/73F/4c/8A/PPN6eNWIy/VmJ5mq9vDtqzhx+nHjn5TdqyaUzy1FKw7x6ZZ0O4bjTcwm769fPItFLAveeOeI2ndlKZgLJk3UyAnha6Cr86yN9FH5aqH5FNQD/8ApI/6ZLo+zI3fadVAoom6n8lJ/FEB5evys8Z6OHLlLJrw9q2s1pUijuSwR6EfaeRlp9azhFGr07qqqqiaDoEUBR95Eyjjj3vLMjSdmSSi4wrH9XvI9/7BbcfoM+h+0/sVpYNNMVUpJChYOXclirAW9nZ4ulBRRYV05463qNPSyxxy/wDU1Dpp6WWcTMeOXjvs2402ljcsGIbTTAcIAXPDPGOCONo6j1yvHrBEpbTameNgb7sjabNBqkjaj053BbAHXM2CdkO5GKmiLBo0RR5Hwy6e2JG4l2zDp98u5vpJxIB8A2d6c7aPakUqFvtMEUyqSpmiAXpwR3kNKTY/zik5lypAVZkkkVgLCSIGv4CVDyfmijJtPqIt25Gm0z9LQl16c8grIo+r5cgMkzMgj0+qIQyllRkegQDRRY3ZySBRDXuHUZBT7S7DliBahJGAN0kRDopIBpipOzr+Kr9MzBmvoY1DyNDM2lkQqiK8hVyxveDKqqEA2/iAHIBIx9pyEWuq04WUgsssdJuPNFlW4pUv8SBT/SPQ20pkEjz5HmOl+ozR9pAftUxY7rfcDz0YBkHPSlIWvKq8sk1HYZLldPJHqFHAKMoY11qNyHPPSgQRXJzNmiZGKurKw6qwIYefIPIwI8MMLyoMBjxYAceAGGAYDDDAMBhlvs/s9pSxtURADJI1hEB6XXJY0aUAsaNDrgVK/jzzTi0KQyINYGCENujjZe+Xw+DeD+jskGjzQPh6XPpJju2aFH3gW07bRIBQDEG9umSz1vdzy9Gs50cCqahj+0z3RO0tAvUggEfemgx3PSCjwwG7Ja0eqkmeBiqpBpT7qAlVkIPqfHqGB8zYX+jwMljijI3aXTF1VRul1Dfdo20WKJWIG7IDl7sceQg1MyK2+Z/tU36u49yvWgXH6QD9VNqdKZhYzP1mseUjebA91QAEX4Ii0qD5DnJSvRdjdv8A2TVrLPINQojaJhCfCgboIwVVCFIBpKX45Z/+IHtO0sxghMiRRM8bcle8a9rblB90baAN+ZPWhgdiaQ745nG2BJFZpH4TwsGZVv32oe6tnnJWTZqJYkj+1TCV1WQhnDBWI3LCvvFq3WxYUennnKdDTnVjVmP3RFW3Gpls2XxMqGj7NkkUsijYOrsVSMfDe5C38Lv4Zb+zQw9zI0qTVN95Ggb3F2Ma3qt3yvofI8HJe1I2Jik1U3eWWRo42UvHsrgBfu41NqKHTnw8CzTlnUmDSxrH072UB+nrLNUQb5KPlnZh9F9vO0IBoj3pMiSlO4p1DOAytvQ7WCKFsE0K3beLz5zLvVFkj0qRRs2xZHG+ztut85KLwbsKvTrxmvq5JQqBdRp4gum3gx90GYjfK4V4F8I7xpIxtNWB5knMHv42W55tRIx8RQfrdBukkY81fIQ9c83pfTxoYbYmZ5meXXW1f1Mt0xSzqZ3bibXCjwUQyuAB0G1FEdfI5UZtNyznUyn1+7j9KBJMp6D9wzka1F9yCP5yF3b8rVP9zJx2lMgNSLDa7wIURCb6AmEAjg/iPTPRPDk7i7sRk/ZJDvDRK7OW+8IuOgEWmFg/EAjoTj02gmqvsBYjqzJqgT067ZAB+XnlfU9rO6lCzupIb712dg4BG5TxR5IF3V/HI2kIIMhuwUaNSUIC8KHAWgL8uvHld5mZn2Woehk0UzQR1oI96b0NialjtXj6y9S8kvmSeOPWtpu9SZh9hgZoX2uoEnUcVbSHg16EVmZFqmQIp60GQhlCjqYtye6fEdxLc0fzjdmYlCxVy7Fw7ARbhZHBFKbFc2OnIGYxnK5uqamMfC6vZ0yqAdCG/pET2QTY9yUD1HTp+eC6OX/7dY86XWcfUS8dPPMppAb3RrZINgbSOl0o8IBHwx90tkxtXiAUGw/PF2BtHJrqM6X7sfC7OkAI72CaLcNy7ZFYVZA8EignkEe+Omelk7VkaDR6ePXGLgHxRsjspdki3tHuBCqOFZqoiz6eTk18wfxsSyr3VSKrUoN7drgjrZ6dST1OW9T2ysiRq+nhdkUqW2snG5ioUQsooA+Y+nGJxialYmlgy6iVZkCwzlvu9yLCZKRw25QoEpB2iiRXPr0pPHAx2ssmmkHB3bnS6/ECO8iv+316AZwo00hoiWKyKNpKgs82GCED47jl15JPECPtkEW0FiHYL4ReyQVJGlggGwprobzSKknYc4UuE3xqCxkjKvHSiydynjjnaab1HBzObjg8WPzH+IsX9M0o5NNzsk1MRYbGFRyAg9RvVoyQaHG3LffyIsSwatpA+5O6c7UVV27dySMYwD4gA3p8cJSvou1d7xrq6mh3KrGTcXVNw3FZFIcUt0LK/DPqHtlEkeidVXTgblESuIliJ3AsE3UouMMdwINbTd0c+YTRpIxSRBptQOOQViY+jqf0Df0h4PUL1yX2nSVO5il7z7mCNPESVBkDS+DyAo7RR57sn5ebV0J1NTDKMpjbPUeXbT1IxxyiYu/whbQom/7SkkW4qI2QF4wOS5BLVIPd6OeCTyRkjSukaiYDUab3Y2DHwmrqKUjdCw692wrzKnrmXpptpWxuQMrlCTsbafxDp0sX6E5r6aQyOz6XwSMPHpiAUk55WMdJB5iNhY/CWIz0y5KWq7OHDQMZULbdtVMrVe14xZ6A+JbU11B4zPzb0fL95o2Ec1MGhYj8VqwiaSxIpDEbHO7qPH1yObuXJWZG0s44NK3dWP14a3xHpZTcPRBi0pk4ZZ12geEjeBTcq6kMjj1Rxww/ePOsrXlQYYYYCx1jGGBJCq9XJr9Va3H6kUvzo/I5qNcyguwg0qHwqBdkjxd2pO6aQ9C5PHFlRQGOp+WW4Z1BLSr3jUCtklQRfDgEWvPQEdB5cGKvwyM+mjWd+70yM1bQe8lN7qC3tkIJI3nhPM8gNnya4jvFiHdxSAKybt9hehYsOWuzYAqzQGSAS6pyxIpVALGljjToo4G1FF0FUc9ACTk6OqBvs8XelBbzSR7wPQrEQVjXjq4J/q9MCpo+zZJRuVajHWRyFiHlzI1LfwHJ8gcnKJFMywhdTe3umKsRZUE/dfjYE1TCvCbXmhJqHRqbVamSVq91LYqCLoySEKnpShhxkg7w2kSJpo9oZmZwGZGAovKaLqeuxAAf1SRhXPacTB0fVyNJuQkLGyllIJBjJPhhAN8KGr9W7pxmR0oFdPpCeT4lVwD+tRfUN8KIHooyqs0UX6JRK4/zkijZ/Yibg/OS7/VBytqtS8jbpGZ26WxJNeQF9B8OgxSWtvNFC7iJUmAPgklWwAV/mr2lgSfe3DjplTV6t5W3SOXI4F+Q9FHRR8BxkWI5UdyzFgoJ4Rdq8eW5n+vidj9c7jgFKznajXRFEmv6O4GieLND8s64jPkZAVYEFWQcWbBBDm6HpweuQu9kk8ljZ9SSef35nmevv37DXXaTviB4fBalG2k23Tdus9D6Ch+/IlW+ALPoMvp2NN+JO7HrMyxD6d6Vv6ZOdJDGKOpUSAsGMQlc1VbRaoldbIY3eLroq+1AuE90hn8LCRSw2HqQvSzdeL4ceuRwi2s0QPGQxq65r1JPTj1+uXP8lA/+pc1/oox8f5zJftGmVFAhdix3tc4sbSyhSViFcc0D5j6Tr+xlubJPAsk0Ogs9APIZLIoKhgAteA0ercncQelr6eanpeTvq4/LTRD5vOf7pRljR6yE+E6aG28O9pZgq2Rzyx21XX0vLPEWQoibd4XJal2o1nwUb6UbXk8V5+WRzx7SVtTRq1NqfiD6ZcM2nJ5hlX12TKR9A8RP+9k6/ZSNrS6kILIBiQgMeLsSfAWNvNeWOujvtmxzEAKeU3btvQX0PI5Fj0+Hpna6ffXd2WJb7uuQByKbo/HyPHTLUvZYBpZ4GNAgFnSwQCOXUJ59NxyLU9lzIu9o22frimT0/SKSp/PHE8wc9Sp5JFKUYMjMrDoykqw+IIPH550Zgw8XVVpSoUXR/Hx4uLF9enXOZoirFTVj0II+FEGjeWJ8Skwuv23OQN0gf/WRxufqZEN53pp4JbE6iM0T3kQI3EfhMQBTn1XaB530OYMMtFtQTMsca6uJniZfunBp1H+jkoh1HnG1geWw2cvGSSWBUimjkg06d4Y3BU+Au3jRrDXvK0jEWw9bzF0mukjBCN4T1RgGQ/NGBUn41eXNKdPM6rKPs9nl4+Y6HJJjc2DV+63oAuShxtglNUdO/Hmzwk/Hd95EOnNuPllfVdmyJVruU3tdCHRqu9rrYJ4JrqK5Ay3HqZe5VpYxNAPCC1nZRrasindF8Fbjz2nLHZgbx/YpW3uhVoXrvCDViP8ADOfTgP6LfOBT/lJZBWpTvPLvFO2YdOrVtl/tgnyDDLaDbE4CrqYSQ7upKTJS0u8clAPiGS/MmqrQaFJ0+5BE6LbRE33gUeJ4iedwAto+T1K2LUUNPOyMHQlWHII6/wAeXxwNFXMKs0D95p3IDxuOLPQSx3wfSRT8mB4GfqQt3HYU9FJsr6gnz+B8x8bySWRfeWwxveKULzyQqgUF+HwFV5V8pJVhjvDCDDFhgGSRoCDZqhx8T6X/AO2R48DRDGYeIpDAnkAauvwr1llPqT58lVqpIJ3cNHpwIoq+8ZmHIIKkzSV0NmkAr9UFuTm7wa3E7R6eQ86v1y8YZdUfuNO5UUCsKMy2LpiEWt200TXkTxeRS+1pFxAAzD/POoJ/2cbWsY46m287XplbW6uSVg0rs7ABQWNmhdC/qfzy8/s3qV99Fj/1s0MZ/KRwcX8hkctqNGv+3Vj/AMINi4OWXhmxoezdMH+/1kWza36Iandu2nu+W01Vv238LrnN6P2V0sOg+0ajUqZNQe70oEc4UbWQvLQUO3G5Ra7bI6+TdBTxSqSQB1JoD4npmnB2fIqhhUSncjSyMojIPFRcFpBQ5KBibPl12dHHo9OGCT6eSYit2ogmKowdSwWJ4GX3Qw3PZuvCvNz9v6WHVa0TLLpe5O3f/lIVjXvUJmBWxQpeB5Vmbv4aqnmydNHwBJO3r+ii+gFyOL87T5YHtmUfoiIF9IRsP1cfeP8A2mObnavs3vihbTxx98QRKkM0Tx8AEMLlYhjdEC14sV0OTL7PamNDJJppgvKg7HABr3iQptRfqAT8iMtwlSoP4L69424OGXkA15tzuPNn0PxOQA4i983Z6k9ecMsQky7iQFlBYKCQC3kATRPqa6455S7Fj1PoABxwKA6cACs7gfarkMAxGwCrsNe7n8NAf72QY8ng8VYYZUT6o3ta1thZC8UQSvI8iaDeni+ggydGuNlJUUQ4sckmlIB+RuvhkJyY+yz7pYSCNjEKL3bttkHaeOOdpNX1rrXqaeZ4m3Izxv6qSrUaNcc1kBOW4omlVtquzINzNdgIF6G+lVxzz0rJPHJHKb+U936aOOX47RG/7cW3cf64bJ4I4JKQSNEC17ZQhola8M4ABHAsMEHHXzzHvOssxZE0n1mikhIEilbFqbBVhQNo62rjnqCcr1mh2b2k0YMdr3bsCwdS6CvPZdefJq/Tms67uGUkAiB/IEsYW6dHbxRX18W4erLiJnqSvZm48l1WmeJisilWHkfTyI8ip8iOD5ZHGhYhVBZj0ABJPyA65USabUPE26NirdLU1x5g+oPoeDl+QxTRtJ4Yp12jYg8MxLAAxqv6JhySB4TxW08Gm3Z8w6wyj5xv/wAsrspBIIIINEGwQR6jyOQ5hp6vWiZU3CtSG8cxYru27ttj+curfiyBfO5jV1M28kuKk8yBW4+rL0v4ir8+ec4n1Jk5flv1/wAR/rfrH49fUnIcoWPC8WA8MV4YBhjvDA6jjvzA+LHj/n+WXoxpk9/vpjx4UqJP23DO37K5nY8DVHbeyvs8EEJBvds71+grxT7yp6+7t69Mqa7tSefiaaWQXdO7FR8lJofTKowyUW5C48d5p+zPZP2vVQ6feUEjbS229vBJ4sX0rrlGp2BpYo9BqtXNBHKyyww6fvDLtLnc8wKxuu8BNpINjp8bzO0u1JZ3+0agszsNsVMqhAjAKFVR4FXkAAAXZ9c0PaHtP7W0Wk0cUg00AZIIlBeRzyZJXC+9I1Wa4A6eeZuh7Lk1ErABIqba261CsbpAvLF/C1J1O05iYvtqGYThmjr+y9neGOWOdI22lo93QsQrFSOhryJokDzGZ+bZaup7TR9FFp+7XvI5WbftHKEEgbrssWY3xRCRfq5m6aZ4zujZkb9ZGKn81rI8d4oap9oJWAE2zUAWKnQMa+EoqUfRh5Yu+0b+9HPAfWJllT/w5drf8Q5l3ncMRdgii2YhVFgWSaAs/E+eSltqP2cjKFh1cDgEvsk3QNZoHmQbOij8fr9auu7GnhG6SJwnHjA3R89KkS0P55J7Q9nyaecxy1YVaIFArtAUgeXA/O8q6LWyQtuhkeNvVGZSfntPOTHpZ7OTQSLEkzIwikJVH4oletfv/I+hyvm1J2/3yrHqohIq7irR1DIpcguRtBjckjkshJ9RkY7GEvOkk77z7ogLqB/s7Il+cZY+oHTLfulM/RMBIOgDWhJ6AOCpJ+QN/TK4OdhCTtAO66oA7r9K638M1Nd2U4djK0UV0xDnabYBiO5AaTgmvd8snn798nhuexLnT6fUaouI13JEH7svVOrOCdpAsMvA5NHjjLmsl7rcun1UiGSF4UWJCsY2pDqGN7wRujbbezzOZ2l7eg0+xImcxLTMEgW2fYoZu8mfcviW/Ci1QyvN7RRM6v3U7MN5tp1BJeGOBiR3TfhS+vU5KlXo+xJoo5p9SYAZozsB3vtbvIgshZSfeKuaI4vyzyX/AGV1bFzFpdQ8asQriNtpUMVBBqj08stJ7VIveEacneQzbprHAA4qMeSjzzb9pe0wYXkliV5ZBHFIHlmZaG0kACS1IlgdSfWM+uOYHkdb2DqoV3S6bURqOrNG4X4c7aHHxyrFctL42fhYxYraNxK8/Pj8q5zd0HthJCxdIIQxSOPh9UvhiEap7s4N1GoJvnn1yn2p2xFqJnlk0wVnbcRFJsUH4KUYD+PM3lmJkilPSdolVEbqJYeaRifDfJMbDxRnz44J6hume4j7TSDs+GPS9xFNKN5aUwhtm9gt+D71jRBLcADgenl+2e1dLqZN/wBlOn8NFYGj2E2x3bDGADyBwegGaus7OLRaYxaP7Qn2ceMtIr/pZeCscu392JFvWdq6k6aJpe0IoiZJFZ4aLlFSDYq/Z0Hu23DMvvDnPLe1B/y3Vdf08vXr+kbr8c35NK6aaEjRRR1LMb1TMEXwafkd86qwauh3e6aGYvthCya3U7lKgzyFSVIsFzytgWPl64gljXhj/wAf/fDNMlhWMnC8BVjwwwFjxYZQYxgovLMWlX8cqIPgGdvoF4/NhkFXAnNNZdKn+bnmP9N1iT9lAzEfJxnSdvSJ+gSGDirijG/6Syl5F+jDAj0vYmokXesTBOvePUcdf6yQqv789D7JtDomlk1EmlZzEUjCzuzKzEBjugjkT3CTyGFgDzOeS1OoeVt0jtI36zsWP5sScjyUtve+zWr0GlnjaHUiI3TSyJNKwXqyo3dRiOwNpbYW8XBUXeV26JNR3AgnGo7uMjd3gWQyCV7bu5JO8LFe78XoABVUPLjERjaW9/2bKdLrO+lj08P3ZJd5WQs7Qhjce83ch5qIgN5ccUNf7ML9iE0NTMNqmSFpJS0nJmVwoKRqFdSpNHw8+9x47gZ75/YDVadbl1SRBWJGxnKg0Bu3EoFPlfXjJVLdvBXjz6InZ6sF77tLR6jwklZkWVhz7omV+8HFH3xkXaXsVH7+nUyjaGZU1Cot7N52d9GxFDqpdj/SxuSngM5Neea2q1BgYodJFG3+lWR3ry/SMVPzC0c03imWEbNSUk7oanuolWJdjWxAeMrukCfeFSPduiay2UyNRDqdQ5kaOWRmq2EZ52qFHurXCgDE3Y0wALKqDy7ySKP1PR3BynNOz++zN/WYn+85GBlRofyXxbTaZfh3oY/8INlrSaDTCmk1MbNd7FEyLx0uUwk/RV/tDMbDFFvbaTt9S+6efTMpaNCANXZiG8SAyqgld6Iou5ryroMPtTs7TtM32WaBYvDsV3kB91Q3LpVbrPJ6Zi4iclLbQHYsxBKIJAOvdPHLXzETMRlWfSunvo6f1lZf7xkBHrlqHtCZBSSyqP6Mjj+45U4a/Y/Zvdffz+HYQVUi2DdULL1vzWM8uRZpAzCP2i1hNRVRB3Ot7thA2JGWI5ZFss3m8sl8jKi9vakVc8jUdw3nfR9R3l0eByPQZd1MeojQvJBpyBt3DuYNybwCneLGA0e6+N1emSuV8MLNfsXs6EmNtU7Rxu1IBQLUfESzcJHY2bz+InyViKx7RU9dNpz8hMv/AJJQMsa3URahY9zmJ44u6ClXdKDuy0+9nApgKINVXSspB6nQRu0q6ZJxJGxuGQBn2gkNQQWGQ1am+CT+E5q+zPtbDpmR5NKZGSFYARIoBAmEu7a0Zo/I9QOnlL/2mEcssg1Uz94hjVEViig7Rf35A6BhQU9euedGiiau71Cj4TI0Z+HiXen1LDM/K/CzJ2pp9gVNKTTvIO9m3KDIIwfDFHGSB3YoFq5PGVf5Yn3O4kILszsvGwliS1xnwHr0rFN2RMo3d2WX9eMiRPq0ZIH1yiDmqhnlonWxOPvYQG/XhOw/Mx8xn5KE+eRyaIdYXEorpW2QcecZu/mhbp1yljxRYrDGzE9ec5wHhix4QjhgceULDGMQwGDhhhXB+Y/xwCr6XlhNGfxMiD+mwv8AZFv+7K94hhV/Zp16tLKfRAI1/bfcx/YGd/ykim49NCOK8ZkkP5Fgh/ZzNwGSi14dsTAUrCP/AFcccZ/ONVJynM5c7nJZvViSfzOLORgs8k08zRndGzI3S0JU/EWMjGGUeo0PteWQxa2JdRERV0BItkeJSKBPHwPJ8WSdpNt0bJpppJIGe9u82g4JRo/1eWJ+JHBrcfJ5JFIV6Ei+D8fnkotxizo43H95H92VHGGMYicAxk4HFeAxizqQcn51nJwGP4/6eees1OsQ6WbVd2wl1DmBrktNrRk7gCllQ6GlJ95BZNZ5I52ZDVWa9LNdSRx82J+p9ckwsS5Y3/Hpix4myoeGLDA6jcqQykqw5DAkEfIjkZcbtaVqEhWUDj71Qxr07z3x9GGUhiBwtpZGU9F2/Ikj6Xz+85FjvnO0HT5gYEeOsFxYQ1HqawxHDCv/2Q==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36194" name="AutoShape 2" descr="Image result for high altitude platform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4" name="TextBox 13"/>
          <p:cNvSpPr txBox="1"/>
          <p:nvPr/>
        </p:nvSpPr>
        <p:spPr>
          <a:xfrm>
            <a:off x="457200" y="1295400"/>
            <a:ext cx="86237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latin typeface="Arrial"/>
              </a:rPr>
              <a:t>Article 1.66A of ITU’s Radio Regulations: “A station on an object at an altitude of 20 to 50 km </a:t>
            </a:r>
          </a:p>
          <a:p>
            <a:r>
              <a:rPr lang="en-CA" sz="1600" dirty="0">
                <a:latin typeface="Arrial"/>
              </a:rPr>
              <a:t>and at a specified, nominal, </a:t>
            </a:r>
            <a:r>
              <a:rPr lang="en-CA" sz="1600" dirty="0">
                <a:solidFill>
                  <a:srgbClr val="FF0000"/>
                </a:solidFill>
                <a:latin typeface="Arrial"/>
              </a:rPr>
              <a:t>fixed point relative to the Earth</a:t>
            </a:r>
            <a:r>
              <a:rPr lang="en-CA" sz="1600" dirty="0">
                <a:latin typeface="Arrial"/>
              </a:rPr>
              <a:t>". (1997)</a:t>
            </a:r>
          </a:p>
        </p:txBody>
      </p:sp>
      <p:pic>
        <p:nvPicPr>
          <p:cNvPr id="15" name="Picture 2" descr="http://www.esa.int/var/esa/storage/images/esa_multimedia/images/2017/11/high-altitude_pseudo-satellites/17271597-1-eng-GB/High-altitude_pseudo-satellites_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640" y="1956375"/>
            <a:ext cx="8117388" cy="4558725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124200" y="4766846"/>
            <a:ext cx="33858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  <a:latin typeface="Arrial"/>
              </a:rPr>
              <a:t>Fixed-wing aircraft</a:t>
            </a:r>
          </a:p>
          <a:p>
            <a:r>
              <a:rPr lang="en-US" sz="1600" dirty="0" err="1">
                <a:solidFill>
                  <a:schemeClr val="bg1"/>
                </a:solidFill>
                <a:latin typeface="Arrial"/>
              </a:rPr>
              <a:t>Zephry</a:t>
            </a:r>
            <a:r>
              <a:rPr lang="en-US" sz="1600" dirty="0">
                <a:solidFill>
                  <a:schemeClr val="bg1"/>
                </a:solidFill>
                <a:latin typeface="Arrial"/>
              </a:rPr>
              <a:t> (Airbus)</a:t>
            </a:r>
          </a:p>
          <a:p>
            <a:r>
              <a:rPr lang="en-US" sz="1600" dirty="0">
                <a:solidFill>
                  <a:schemeClr val="bg1"/>
                </a:solidFill>
                <a:latin typeface="Arrial"/>
              </a:rPr>
              <a:t>Sunglider (HAPSMobile / </a:t>
            </a:r>
            <a:r>
              <a:rPr lang="en-US" sz="1600" dirty="0">
                <a:solidFill>
                  <a:srgbClr val="FF3300"/>
                </a:solidFill>
                <a:latin typeface="Arrial"/>
              </a:rPr>
              <a:t>Softbank</a:t>
            </a:r>
            <a:r>
              <a:rPr lang="en-US" sz="1600" dirty="0">
                <a:solidFill>
                  <a:schemeClr val="bg1"/>
                </a:solidFill>
                <a:latin typeface="Arrial"/>
              </a:rPr>
              <a:t>)</a:t>
            </a:r>
          </a:p>
          <a:p>
            <a:r>
              <a:rPr lang="en-US" sz="1600" dirty="0">
                <a:solidFill>
                  <a:schemeClr val="bg1"/>
                </a:solidFill>
                <a:latin typeface="Arrial"/>
              </a:rPr>
              <a:t>SPL &amp; CC (</a:t>
            </a:r>
            <a:r>
              <a:rPr lang="en-US" sz="1600" dirty="0">
                <a:solidFill>
                  <a:srgbClr val="FF3300"/>
                </a:solidFill>
                <a:latin typeface="Arrial"/>
              </a:rPr>
              <a:t>Deutsche Telecom</a:t>
            </a:r>
            <a:r>
              <a:rPr lang="en-US" sz="1600" dirty="0">
                <a:solidFill>
                  <a:schemeClr val="bg1"/>
                </a:solidFill>
                <a:latin typeface="Arrial"/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38200" y="3987225"/>
            <a:ext cx="1872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  <a:latin typeface="Arrial"/>
              </a:rPr>
              <a:t>Airship</a:t>
            </a:r>
          </a:p>
          <a:p>
            <a:r>
              <a:rPr lang="en-US" sz="1600" dirty="0">
                <a:solidFill>
                  <a:schemeClr val="bg1"/>
                </a:solidFill>
                <a:latin typeface="Arrial"/>
              </a:rPr>
              <a:t>Stratobus (Thales)</a:t>
            </a:r>
            <a:endParaRPr lang="en-CA" sz="1600" dirty="0">
              <a:solidFill>
                <a:schemeClr val="bg1"/>
              </a:solidFill>
              <a:latin typeface="Ar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10400" y="4495800"/>
            <a:ext cx="1643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  <a:latin typeface="Arrial"/>
              </a:rPr>
              <a:t>Balloon</a:t>
            </a:r>
          </a:p>
          <a:p>
            <a:r>
              <a:rPr lang="en-US" sz="1600" dirty="0">
                <a:solidFill>
                  <a:schemeClr val="bg1"/>
                </a:solidFill>
                <a:latin typeface="Arrial"/>
              </a:rPr>
              <a:t>Loon (Alphabet)</a:t>
            </a:r>
            <a:endParaRPr lang="en-CA" sz="1600" dirty="0">
              <a:solidFill>
                <a:schemeClr val="bg1"/>
              </a:solidFill>
              <a:latin typeface="Ar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043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457200" y="838200"/>
            <a:ext cx="6324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1676400" y="2667000"/>
            <a:ext cx="762000" cy="7620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3" name="Isosceles Triangle 2"/>
          <p:cNvSpPr/>
          <p:nvPr/>
        </p:nvSpPr>
        <p:spPr bwMode="auto">
          <a:xfrm>
            <a:off x="914400" y="1828800"/>
            <a:ext cx="685800" cy="533400"/>
          </a:xfrm>
          <a:prstGeom prst="triangl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52400" y="457200"/>
            <a:ext cx="7772400" cy="70866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876800" y="2667000"/>
            <a:ext cx="762000" cy="7620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7086600" y="4267200"/>
            <a:ext cx="762000" cy="7620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096000" y="4419600"/>
            <a:ext cx="1905000" cy="17526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3733800" y="2590800"/>
            <a:ext cx="3733800" cy="34290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524000" y="35052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276600" y="28956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953000" y="38100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438400" y="39624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334000" y="45720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5410200" y="54864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4267200" y="50292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6248400" y="32766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457200" y="2133600"/>
            <a:ext cx="3733800" cy="34290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2590800" y="27432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2209800" y="4267200"/>
            <a:ext cx="838200" cy="8382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1219200" y="4114800"/>
            <a:ext cx="609600" cy="6096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3048000" y="35814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3200400" y="33528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3352800" y="35052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3048000" y="45720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3200400" y="41148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3352800" y="48768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1600200" y="50292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5334000" y="42672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5791200" y="4953000"/>
            <a:ext cx="152400" cy="1524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5562600" y="44196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5943600" y="4724400"/>
            <a:ext cx="152400" cy="1524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5562600" y="5105400"/>
            <a:ext cx="152400" cy="152400"/>
          </a:xfrm>
          <a:prstGeom prst="ellipse">
            <a:avLst/>
          </a:prstGeom>
          <a:solidFill>
            <a:srgbClr val="FFFF00"/>
          </a:solidFill>
          <a:ln w="1905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6096000" y="5257800"/>
            <a:ext cx="152400" cy="1524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5562600" y="4724400"/>
            <a:ext cx="152400" cy="1524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3352800" y="5562600"/>
            <a:ext cx="762000" cy="7620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3505200" y="1066800"/>
            <a:ext cx="990600" cy="9906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2438400" y="5715000"/>
            <a:ext cx="457200" cy="4572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4876800" y="1676400"/>
            <a:ext cx="762000" cy="7620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2743200" y="6019800"/>
            <a:ext cx="457200" cy="4572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2743200" y="2057400"/>
            <a:ext cx="457200" cy="4572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2667000" y="1371600"/>
            <a:ext cx="228600" cy="2286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3048000" y="1676400"/>
            <a:ext cx="228600" cy="2286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2438400" y="1219200"/>
            <a:ext cx="228600" cy="2286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2438400" y="1828800"/>
            <a:ext cx="152400" cy="1524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4419600" y="2819400"/>
            <a:ext cx="304800" cy="304800"/>
          </a:xfrm>
          <a:prstGeom prst="ellipse">
            <a:avLst/>
          </a:prstGeom>
          <a:solidFill>
            <a:srgbClr val="3399FF"/>
          </a:solidFill>
          <a:ln w="1905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086600" y="1143000"/>
            <a:ext cx="19812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+mn-lt"/>
              </a:rPr>
              <a:t>0.2</a:t>
            </a:r>
            <a:r>
              <a:rPr lang="it-IT" sz="1400" dirty="0">
                <a:latin typeface="Arial" panose="020B0604020202020204" pitchFamily="34" charset="0"/>
              </a:rPr>
              <a:t>º beamwidth </a:t>
            </a:r>
            <a:r>
              <a:rPr lang="it-IT" sz="1400" dirty="0">
                <a:latin typeface="Arial" panose="020B0604020202020204" pitchFamily="34" charset="0"/>
                <a:sym typeface="Wingdings" panose="05000000000000000000" pitchFamily="2" charset="2"/>
              </a:rPr>
              <a:t></a:t>
            </a:r>
            <a:endParaRPr lang="it-IT" sz="1400" dirty="0">
              <a:latin typeface="+mn-lt"/>
            </a:endParaRPr>
          </a:p>
          <a:p>
            <a:r>
              <a:rPr lang="it-IT" sz="1400" dirty="0">
                <a:latin typeface="+mn-lt"/>
              </a:rPr>
              <a:t>70 m diameter hotspot</a:t>
            </a:r>
            <a:endParaRPr lang="en-CA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203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457200" y="838200"/>
            <a:ext cx="6324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1676400" y="2667000"/>
            <a:ext cx="762000" cy="7620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3" name="Isosceles Triangle 2"/>
          <p:cNvSpPr/>
          <p:nvPr/>
        </p:nvSpPr>
        <p:spPr bwMode="auto">
          <a:xfrm>
            <a:off x="914400" y="1828800"/>
            <a:ext cx="685800" cy="533400"/>
          </a:xfrm>
          <a:prstGeom prst="triangl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52400" y="457200"/>
            <a:ext cx="7772400" cy="70866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876800" y="2667000"/>
            <a:ext cx="762000" cy="7620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7086600" y="4267200"/>
            <a:ext cx="762000" cy="7620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096000" y="4419600"/>
            <a:ext cx="1905000" cy="17526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3733800" y="2590800"/>
            <a:ext cx="3733800" cy="34290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524000" y="35052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276600" y="28956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953000" y="38100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438400" y="39624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334000" y="45720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5410200" y="54864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4267200" y="50292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6248400" y="32766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457200" y="2133600"/>
            <a:ext cx="3733800" cy="34290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2590800" y="27432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2209800" y="4267200"/>
            <a:ext cx="838200" cy="8382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1219200" y="4114800"/>
            <a:ext cx="609600" cy="6096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3048000" y="35814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3200400" y="33528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3352800" y="35052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3048000" y="45720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3200400" y="41148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3352800" y="48768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1600200" y="50292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5334000" y="42672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5791200" y="4953000"/>
            <a:ext cx="152400" cy="1524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5562600" y="44196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5943600" y="4724400"/>
            <a:ext cx="152400" cy="1524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5486400" y="5181600"/>
            <a:ext cx="152400" cy="152400"/>
          </a:xfrm>
          <a:prstGeom prst="ellipse">
            <a:avLst/>
          </a:prstGeom>
          <a:solidFill>
            <a:srgbClr val="FFFF00"/>
          </a:solidFill>
          <a:ln w="1905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6096000" y="5257800"/>
            <a:ext cx="152400" cy="1524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5562600" y="4724400"/>
            <a:ext cx="152400" cy="1524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3352800" y="5562600"/>
            <a:ext cx="762000" cy="7620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3505200" y="1066800"/>
            <a:ext cx="990600" cy="9906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2438400" y="5715000"/>
            <a:ext cx="457200" cy="4572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4876800" y="1676400"/>
            <a:ext cx="762000" cy="7620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2743200" y="6019800"/>
            <a:ext cx="457200" cy="4572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2743200" y="2057400"/>
            <a:ext cx="457200" cy="4572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2667000" y="1371600"/>
            <a:ext cx="228600" cy="2286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3048000" y="1676400"/>
            <a:ext cx="228600" cy="2286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2438400" y="1219200"/>
            <a:ext cx="228600" cy="2286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2514600" y="1905000"/>
            <a:ext cx="152400" cy="1524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4343400" y="2971800"/>
            <a:ext cx="381000" cy="381000"/>
          </a:xfrm>
          <a:prstGeom prst="ellipse">
            <a:avLst/>
          </a:prstGeom>
          <a:solidFill>
            <a:srgbClr val="3399FF"/>
          </a:solidFill>
          <a:ln w="1905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086600" y="1143000"/>
            <a:ext cx="19812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+mn-lt"/>
              </a:rPr>
              <a:t>0.2</a:t>
            </a:r>
            <a:r>
              <a:rPr lang="it-IT" sz="1400" dirty="0">
                <a:latin typeface="Arial" panose="020B0604020202020204" pitchFamily="34" charset="0"/>
              </a:rPr>
              <a:t>º beamwidth </a:t>
            </a:r>
            <a:r>
              <a:rPr lang="it-IT" sz="1400" dirty="0">
                <a:latin typeface="Arial" panose="020B0604020202020204" pitchFamily="34" charset="0"/>
                <a:sym typeface="Wingdings" panose="05000000000000000000" pitchFamily="2" charset="2"/>
              </a:rPr>
              <a:t></a:t>
            </a:r>
            <a:endParaRPr lang="it-IT" sz="1400" dirty="0">
              <a:latin typeface="+mn-lt"/>
            </a:endParaRPr>
          </a:p>
          <a:p>
            <a:r>
              <a:rPr lang="it-IT" sz="1400" dirty="0">
                <a:latin typeface="+mn-lt"/>
              </a:rPr>
              <a:t>70 m diameter hotspot</a:t>
            </a:r>
            <a:endParaRPr lang="en-CA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20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457200" y="838200"/>
            <a:ext cx="6324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1676400" y="2667000"/>
            <a:ext cx="762000" cy="7620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3" name="Isosceles Triangle 2"/>
          <p:cNvSpPr/>
          <p:nvPr/>
        </p:nvSpPr>
        <p:spPr bwMode="auto">
          <a:xfrm>
            <a:off x="914400" y="1828800"/>
            <a:ext cx="685800" cy="533400"/>
          </a:xfrm>
          <a:prstGeom prst="triangl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52400" y="457200"/>
            <a:ext cx="7772400" cy="70866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876800" y="2667000"/>
            <a:ext cx="762000" cy="7620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7086600" y="4267200"/>
            <a:ext cx="762000" cy="7620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096000" y="4419600"/>
            <a:ext cx="1905000" cy="17526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3733800" y="2590800"/>
            <a:ext cx="3733800" cy="34290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524000" y="35052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276600" y="28956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953000" y="38100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438400" y="39624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334000" y="45720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5410200" y="54864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4267200" y="50292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6248400" y="32766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457200" y="2133600"/>
            <a:ext cx="3733800" cy="34290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2590800" y="27432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2209800" y="4267200"/>
            <a:ext cx="838200" cy="8382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1219200" y="4114800"/>
            <a:ext cx="609600" cy="6096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3048000" y="35814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3200400" y="33528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3352800" y="35052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3048000" y="45720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3200400" y="41148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3352800" y="48768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1600200" y="50292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5334000" y="42672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5791200" y="4953000"/>
            <a:ext cx="152400" cy="1524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5562600" y="4419600"/>
            <a:ext cx="304800" cy="3048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5943600" y="4724400"/>
            <a:ext cx="152400" cy="1524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5410200" y="5257800"/>
            <a:ext cx="152400" cy="152400"/>
          </a:xfrm>
          <a:prstGeom prst="ellipse">
            <a:avLst/>
          </a:prstGeom>
          <a:solidFill>
            <a:srgbClr val="FFFF00"/>
          </a:solidFill>
          <a:ln w="1905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6096000" y="5257800"/>
            <a:ext cx="152400" cy="1524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5562600" y="4724400"/>
            <a:ext cx="152400" cy="1524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3352800" y="5562600"/>
            <a:ext cx="762000" cy="7620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3505200" y="1066800"/>
            <a:ext cx="990600" cy="9906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2438400" y="5715000"/>
            <a:ext cx="457200" cy="4572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4876800" y="1676400"/>
            <a:ext cx="762000" cy="7620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2743200" y="6019800"/>
            <a:ext cx="457200" cy="4572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2743200" y="2057400"/>
            <a:ext cx="457200" cy="4572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2667000" y="1371600"/>
            <a:ext cx="228600" cy="2286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3048000" y="1676400"/>
            <a:ext cx="228600" cy="2286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2438400" y="1219200"/>
            <a:ext cx="228600" cy="228600"/>
          </a:xfrm>
          <a:prstGeom prst="ellipse">
            <a:avLst/>
          </a:prstGeom>
          <a:noFill/>
          <a:ln w="9525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2590800" y="1981200"/>
            <a:ext cx="152400" cy="1524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4114800" y="3124200"/>
            <a:ext cx="457200" cy="457200"/>
          </a:xfrm>
          <a:prstGeom prst="ellipse">
            <a:avLst/>
          </a:prstGeom>
          <a:solidFill>
            <a:srgbClr val="3399FF"/>
          </a:solidFill>
          <a:ln w="1905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086600" y="1143000"/>
            <a:ext cx="19812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+mn-lt"/>
              </a:rPr>
              <a:t>0.2</a:t>
            </a:r>
            <a:r>
              <a:rPr lang="it-IT" sz="1400" dirty="0">
                <a:latin typeface="Arial" panose="020B0604020202020204" pitchFamily="34" charset="0"/>
              </a:rPr>
              <a:t>º beamwidth </a:t>
            </a:r>
            <a:r>
              <a:rPr lang="it-IT" sz="1400" dirty="0">
                <a:latin typeface="Arial" panose="020B0604020202020204" pitchFamily="34" charset="0"/>
                <a:sym typeface="Wingdings" panose="05000000000000000000" pitchFamily="2" charset="2"/>
              </a:rPr>
              <a:t></a:t>
            </a:r>
            <a:endParaRPr lang="it-IT" sz="1400" dirty="0">
              <a:latin typeface="+mn-lt"/>
            </a:endParaRPr>
          </a:p>
          <a:p>
            <a:r>
              <a:rPr lang="it-IT" sz="1400" dirty="0">
                <a:latin typeface="+mn-lt"/>
              </a:rPr>
              <a:t>70 m diameter hotspot</a:t>
            </a:r>
            <a:endParaRPr lang="en-CA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826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12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4920" y="3734057"/>
            <a:ext cx="7727430" cy="2819143"/>
          </a:xfrm>
          <a:prstGeom prst="rect">
            <a:avLst/>
          </a:prstGeom>
        </p:spPr>
      </p:pic>
      <p:sp>
        <p:nvSpPr>
          <p:cNvPr id="15" name="Arc 14"/>
          <p:cNvSpPr/>
          <p:nvPr/>
        </p:nvSpPr>
        <p:spPr bwMode="auto">
          <a:xfrm>
            <a:off x="5943600" y="4726314"/>
            <a:ext cx="966477" cy="760086"/>
          </a:xfrm>
          <a:prstGeom prst="arc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3990" y="3765990"/>
            <a:ext cx="348810" cy="34881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-5100000">
            <a:off x="1367088" y="783521"/>
            <a:ext cx="516391" cy="516391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>
            <a:off x="7543801" y="3765024"/>
            <a:ext cx="739285" cy="502176"/>
          </a:xfrm>
          <a:prstGeom prst="rect">
            <a:avLst/>
          </a:prstGeom>
        </p:spPr>
      </p:pic>
      <p:sp>
        <p:nvSpPr>
          <p:cNvPr id="80" name="Oval 79"/>
          <p:cNvSpPr/>
          <p:nvPr/>
        </p:nvSpPr>
        <p:spPr bwMode="auto">
          <a:xfrm rot="-3360000">
            <a:off x="394122" y="4351618"/>
            <a:ext cx="3966105" cy="46384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97" name="Oval 96"/>
          <p:cNvSpPr/>
          <p:nvPr/>
        </p:nvSpPr>
        <p:spPr bwMode="auto">
          <a:xfrm rot="-4440000">
            <a:off x="2200819" y="4088763"/>
            <a:ext cx="2676542" cy="412817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98" name="Oval 97"/>
          <p:cNvSpPr/>
          <p:nvPr/>
        </p:nvSpPr>
        <p:spPr bwMode="auto">
          <a:xfrm rot="-7620000">
            <a:off x="4699029" y="4225600"/>
            <a:ext cx="3936659" cy="372604"/>
          </a:xfrm>
          <a:prstGeom prst="ellipse">
            <a:avLst/>
          </a:prstGeom>
          <a:solidFill>
            <a:schemeClr val="accent3">
              <a:lumMod val="8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99" name="Oval 98"/>
          <p:cNvSpPr/>
          <p:nvPr/>
        </p:nvSpPr>
        <p:spPr bwMode="auto">
          <a:xfrm rot="-5100000">
            <a:off x="2644045" y="4438074"/>
            <a:ext cx="2977251" cy="181693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00" name="Oval 99"/>
          <p:cNvSpPr/>
          <p:nvPr/>
        </p:nvSpPr>
        <p:spPr bwMode="auto">
          <a:xfrm rot="-6900000">
            <a:off x="4161944" y="4102386"/>
            <a:ext cx="2997960" cy="55614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03" name="Oval 102"/>
          <p:cNvSpPr/>
          <p:nvPr/>
        </p:nvSpPr>
        <p:spPr bwMode="auto">
          <a:xfrm rot="-5820000">
            <a:off x="3359994" y="4182148"/>
            <a:ext cx="2817794" cy="511390"/>
          </a:xfrm>
          <a:prstGeom prst="ellipse">
            <a:avLst/>
          </a:prstGeom>
          <a:solidFill>
            <a:srgbClr val="CCCC00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04" name="Oval 103"/>
          <p:cNvSpPr/>
          <p:nvPr/>
        </p:nvSpPr>
        <p:spPr bwMode="auto">
          <a:xfrm rot="-7860000">
            <a:off x="5110961" y="4103737"/>
            <a:ext cx="4362457" cy="3002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Tx/>
              <a:buFont typeface="Monotype Sorts" pitchFamily="2" charset="2"/>
              <a:buNone/>
              <a:tabLst/>
            </a:pPr>
            <a:endParaRPr kumimoji="0" lang="en-C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cxnSp>
        <p:nvCxnSpPr>
          <p:cNvPr id="106" name="AutoShape 36"/>
          <p:cNvCxnSpPr>
            <a:cxnSpLocks noChangeShapeType="1"/>
          </p:cNvCxnSpPr>
          <p:nvPr/>
        </p:nvCxnSpPr>
        <p:spPr bwMode="auto">
          <a:xfrm flipH="1" flipV="1">
            <a:off x="5372074" y="2875442"/>
            <a:ext cx="1638328" cy="3372958"/>
          </a:xfrm>
          <a:prstGeom prst="straightConnector1">
            <a:avLst/>
          </a:prstGeom>
          <a:noFill/>
          <a:ln w="12700">
            <a:solidFill>
              <a:srgbClr val="FF3300"/>
            </a:solidFill>
            <a:prstDash val="solid"/>
            <a:round/>
            <a:headEnd type="none"/>
            <a:tailEnd type="none" w="med" len="med"/>
          </a:ln>
        </p:spPr>
      </p:cxnSp>
      <p:pic>
        <p:nvPicPr>
          <p:cNvPr id="113" name="Picture 1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38759" y="6035651"/>
            <a:ext cx="517549" cy="517549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21451" y="6019800"/>
            <a:ext cx="517549" cy="517549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38400" y="6019800"/>
            <a:ext cx="517549" cy="517549"/>
          </a:xfrm>
          <a:prstGeom prst="rect">
            <a:avLst/>
          </a:prstGeom>
        </p:spPr>
      </p:pic>
      <p:cxnSp>
        <p:nvCxnSpPr>
          <p:cNvPr id="118" name="AutoShape 36"/>
          <p:cNvCxnSpPr>
            <a:cxnSpLocks noChangeShapeType="1"/>
          </p:cNvCxnSpPr>
          <p:nvPr/>
        </p:nvCxnSpPr>
        <p:spPr bwMode="auto">
          <a:xfrm flipV="1">
            <a:off x="2667002" y="2965721"/>
            <a:ext cx="1025997" cy="3139075"/>
          </a:xfrm>
          <a:prstGeom prst="straightConnector1">
            <a:avLst/>
          </a:prstGeom>
          <a:noFill/>
          <a:ln w="12700">
            <a:solidFill>
              <a:srgbClr val="FF3300"/>
            </a:solidFill>
            <a:prstDash val="solid"/>
            <a:round/>
            <a:headEnd type="none"/>
            <a:tailEnd type="none" w="med" len="med"/>
          </a:ln>
        </p:spPr>
      </p:cxnSp>
      <p:cxnSp>
        <p:nvCxnSpPr>
          <p:cNvPr id="119" name="AutoShape 36"/>
          <p:cNvCxnSpPr>
            <a:cxnSpLocks noChangeShapeType="1"/>
            <a:endCxn id="103" idx="6"/>
          </p:cNvCxnSpPr>
          <p:nvPr/>
        </p:nvCxnSpPr>
        <p:spPr bwMode="auto">
          <a:xfrm flipH="1" flipV="1">
            <a:off x="4597190" y="3039448"/>
            <a:ext cx="279612" cy="3065346"/>
          </a:xfrm>
          <a:prstGeom prst="straightConnector1">
            <a:avLst/>
          </a:prstGeom>
          <a:noFill/>
          <a:ln w="12700">
            <a:solidFill>
              <a:srgbClr val="FF3300"/>
            </a:solidFill>
            <a:prstDash val="solid"/>
            <a:round/>
            <a:headEnd type="none"/>
            <a:tailEnd type="none" w="med" len="med"/>
          </a:ln>
        </p:spPr>
      </p:cxnSp>
      <p:sp>
        <p:nvSpPr>
          <p:cNvPr id="123" name="TextBox 122"/>
          <p:cNvSpPr txBox="1"/>
          <p:nvPr/>
        </p:nvSpPr>
        <p:spPr>
          <a:xfrm>
            <a:off x="7245181" y="3750664"/>
            <a:ext cx="1882247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5G/6G/7G air-interface</a:t>
            </a:r>
            <a:endParaRPr lang="en-CA" sz="1600" dirty="0">
              <a:latin typeface="+mj-lt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2514600" y="1267420"/>
            <a:ext cx="3597251" cy="1754244"/>
            <a:chOff x="2514600" y="1267420"/>
            <a:chExt cx="3597251" cy="1754244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13130" y="1491847"/>
              <a:ext cx="754070" cy="565553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43399" y="2332615"/>
              <a:ext cx="750647" cy="562985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95868" y="2127011"/>
              <a:ext cx="729992" cy="547494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953000" y="1828800"/>
              <a:ext cx="762000" cy="571500"/>
            </a:xfrm>
            <a:prstGeom prst="rect">
              <a:avLst/>
            </a:prstGeom>
          </p:spPr>
        </p:pic>
        <p:cxnSp>
          <p:nvCxnSpPr>
            <p:cNvPr id="84" name="AutoShape 36"/>
            <p:cNvCxnSpPr>
              <a:cxnSpLocks noChangeShapeType="1"/>
            </p:cNvCxnSpPr>
            <p:nvPr/>
          </p:nvCxnSpPr>
          <p:spPr bwMode="auto">
            <a:xfrm flipH="1">
              <a:off x="4648200" y="2286000"/>
              <a:ext cx="533400" cy="317940"/>
            </a:xfrm>
            <a:prstGeom prst="straightConnector1">
              <a:avLst/>
            </a:prstGeom>
            <a:noFill/>
            <a:ln w="12700">
              <a:solidFill>
                <a:srgbClr val="FF3300"/>
              </a:solidFill>
              <a:prstDash val="solid"/>
              <a:round/>
              <a:headEnd type="none"/>
              <a:tailEnd type="none" w="med" len="med"/>
            </a:ln>
          </p:spPr>
        </p:cxnSp>
        <p:cxnSp>
          <p:nvCxnSpPr>
            <p:cNvPr id="74" name="AutoShape 36"/>
            <p:cNvCxnSpPr>
              <a:cxnSpLocks noChangeShapeType="1"/>
              <a:stCxn id="72" idx="1"/>
            </p:cNvCxnSpPr>
            <p:nvPr/>
          </p:nvCxnSpPr>
          <p:spPr bwMode="auto">
            <a:xfrm flipH="1" flipV="1">
              <a:off x="4265164" y="1831378"/>
              <a:ext cx="687836" cy="283172"/>
            </a:xfrm>
            <a:prstGeom prst="straightConnector1">
              <a:avLst/>
            </a:prstGeom>
            <a:noFill/>
            <a:ln w="12700">
              <a:solidFill>
                <a:srgbClr val="FF3300"/>
              </a:solidFill>
              <a:prstDash val="solid"/>
              <a:round/>
              <a:headEnd type="none"/>
              <a:tailEnd type="none" w="med" len="med"/>
            </a:ln>
          </p:spPr>
        </p:cxnSp>
        <p:cxnSp>
          <p:nvCxnSpPr>
            <p:cNvPr id="76" name="AutoShape 36"/>
            <p:cNvCxnSpPr>
              <a:cxnSpLocks noChangeShapeType="1"/>
              <a:stCxn id="69" idx="1"/>
            </p:cNvCxnSpPr>
            <p:nvPr/>
          </p:nvCxnSpPr>
          <p:spPr bwMode="auto">
            <a:xfrm flipH="1" flipV="1">
              <a:off x="3639764" y="2418227"/>
              <a:ext cx="703635" cy="195881"/>
            </a:xfrm>
            <a:prstGeom prst="straightConnector1">
              <a:avLst/>
            </a:prstGeom>
            <a:noFill/>
            <a:ln w="12700">
              <a:solidFill>
                <a:srgbClr val="FF3300"/>
              </a:solidFill>
              <a:prstDash val="solid"/>
              <a:round/>
              <a:headEnd type="none"/>
              <a:tailEnd type="none" w="med" len="med"/>
            </a:ln>
          </p:spPr>
        </p:cxnSp>
        <p:cxnSp>
          <p:nvCxnSpPr>
            <p:cNvPr id="77" name="AutoShape 36"/>
            <p:cNvCxnSpPr>
              <a:cxnSpLocks noChangeShapeType="1"/>
              <a:endCxn id="71" idx="3"/>
            </p:cNvCxnSpPr>
            <p:nvPr/>
          </p:nvCxnSpPr>
          <p:spPr bwMode="auto">
            <a:xfrm flipH="1">
              <a:off x="3825860" y="2190889"/>
              <a:ext cx="1143001" cy="209869"/>
            </a:xfrm>
            <a:prstGeom prst="straightConnector1">
              <a:avLst/>
            </a:prstGeom>
            <a:noFill/>
            <a:ln w="12700">
              <a:solidFill>
                <a:srgbClr val="FF3300"/>
              </a:solidFill>
              <a:prstDash val="solid"/>
              <a:round/>
              <a:headEnd type="none"/>
              <a:tailEnd type="none" w="med" len="med"/>
            </a:ln>
          </p:spPr>
        </p:cxnSp>
        <p:cxnSp>
          <p:nvCxnSpPr>
            <p:cNvPr id="78" name="AutoShape 36"/>
            <p:cNvCxnSpPr>
              <a:cxnSpLocks noChangeShapeType="1"/>
            </p:cNvCxnSpPr>
            <p:nvPr/>
          </p:nvCxnSpPr>
          <p:spPr bwMode="auto">
            <a:xfrm flipH="1" flipV="1">
              <a:off x="4001185" y="1904952"/>
              <a:ext cx="510475" cy="698989"/>
            </a:xfrm>
            <a:prstGeom prst="straightConnector1">
              <a:avLst/>
            </a:prstGeom>
            <a:noFill/>
            <a:ln w="12700">
              <a:solidFill>
                <a:srgbClr val="FF3300"/>
              </a:solidFill>
              <a:prstDash val="solid"/>
              <a:round/>
              <a:headEnd type="none"/>
              <a:tailEnd type="none" w="med" len="med"/>
            </a:ln>
          </p:spPr>
        </p:cxnSp>
        <p:cxnSp>
          <p:nvCxnSpPr>
            <p:cNvPr id="79" name="AutoShape 36"/>
            <p:cNvCxnSpPr>
              <a:cxnSpLocks noChangeShapeType="1"/>
            </p:cNvCxnSpPr>
            <p:nvPr/>
          </p:nvCxnSpPr>
          <p:spPr bwMode="auto">
            <a:xfrm flipH="1">
              <a:off x="3513130" y="1971097"/>
              <a:ext cx="238254" cy="391103"/>
            </a:xfrm>
            <a:prstGeom prst="straightConnector1">
              <a:avLst/>
            </a:prstGeom>
            <a:noFill/>
            <a:ln w="12700">
              <a:solidFill>
                <a:srgbClr val="FF3300"/>
              </a:solidFill>
              <a:prstDash val="solid"/>
              <a:round/>
              <a:headEnd type="none"/>
              <a:tailEnd type="none" w="med" len="med"/>
            </a:ln>
          </p:spPr>
        </p:cxnSp>
        <p:sp>
          <p:nvSpPr>
            <p:cNvPr id="58" name="Cube 57"/>
            <p:cNvSpPr/>
            <p:nvPr/>
          </p:nvSpPr>
          <p:spPr bwMode="auto">
            <a:xfrm>
              <a:off x="3156034" y="2343793"/>
              <a:ext cx="284686" cy="153223"/>
            </a:xfrm>
            <a:prstGeom prst="cube">
              <a:avLst/>
            </a:prstGeom>
            <a:solidFill>
              <a:srgbClr val="FFFF00"/>
            </a:solidFill>
            <a:ln>
              <a:solidFill>
                <a:schemeClr val="accent6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FF"/>
                </a:buClr>
                <a:buSzTx/>
                <a:buFont typeface="Monotype Sorts" pitchFamily="2" charset="2"/>
                <a:buNone/>
                <a:tabLst/>
              </a:pPr>
              <a:endParaRPr kumimoji="0" lang="en-C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</a:endParaRPr>
            </a:p>
          </p:txBody>
        </p:sp>
        <p:sp>
          <p:nvSpPr>
            <p:cNvPr id="89" name="Cube 88"/>
            <p:cNvSpPr/>
            <p:nvPr/>
          </p:nvSpPr>
          <p:spPr bwMode="auto">
            <a:xfrm>
              <a:off x="5029200" y="2057400"/>
              <a:ext cx="284686" cy="153223"/>
            </a:xfrm>
            <a:prstGeom prst="cube">
              <a:avLst/>
            </a:prstGeom>
            <a:solidFill>
              <a:srgbClr val="FFFF00"/>
            </a:solidFill>
            <a:ln>
              <a:solidFill>
                <a:schemeClr val="accent6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FF"/>
                </a:buClr>
                <a:buSzTx/>
                <a:buFont typeface="Monotype Sorts" pitchFamily="2" charset="2"/>
                <a:buNone/>
                <a:tabLst/>
              </a:pPr>
              <a:endParaRPr kumimoji="0" lang="en-C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</a:endParaRPr>
            </a:p>
          </p:txBody>
        </p:sp>
        <p:sp>
          <p:nvSpPr>
            <p:cNvPr id="95" name="Cube 94"/>
            <p:cNvSpPr/>
            <p:nvPr/>
          </p:nvSpPr>
          <p:spPr bwMode="auto">
            <a:xfrm>
              <a:off x="4425058" y="2589977"/>
              <a:ext cx="284686" cy="153223"/>
            </a:xfrm>
            <a:prstGeom prst="cube">
              <a:avLst/>
            </a:prstGeom>
            <a:solidFill>
              <a:srgbClr val="FFFF00"/>
            </a:solidFill>
            <a:ln>
              <a:solidFill>
                <a:schemeClr val="accent6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FF"/>
                </a:buClr>
                <a:buSzTx/>
                <a:buFont typeface="Monotype Sorts" pitchFamily="2" charset="2"/>
                <a:buNone/>
                <a:tabLst/>
              </a:pPr>
              <a:endParaRPr kumimoji="0" lang="en-C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</a:endParaRPr>
            </a:p>
          </p:txBody>
        </p:sp>
        <p:sp>
          <p:nvSpPr>
            <p:cNvPr id="96" name="Cube 95"/>
            <p:cNvSpPr/>
            <p:nvPr/>
          </p:nvSpPr>
          <p:spPr bwMode="auto">
            <a:xfrm>
              <a:off x="3601514" y="1693984"/>
              <a:ext cx="284686" cy="153223"/>
            </a:xfrm>
            <a:prstGeom prst="cube">
              <a:avLst/>
            </a:prstGeom>
            <a:solidFill>
              <a:srgbClr val="FFFF00"/>
            </a:solidFill>
            <a:ln>
              <a:solidFill>
                <a:schemeClr val="accent6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FF"/>
                </a:buClr>
                <a:buSzTx/>
                <a:buFont typeface="Monotype Sorts" pitchFamily="2" charset="2"/>
                <a:buNone/>
                <a:tabLst/>
              </a:pPr>
              <a:endParaRPr kumimoji="0" lang="en-C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</a:endParaRPr>
            </a:p>
          </p:txBody>
        </p:sp>
        <p:sp>
          <p:nvSpPr>
            <p:cNvPr id="124" name="Donut 123"/>
            <p:cNvSpPr/>
            <p:nvPr/>
          </p:nvSpPr>
          <p:spPr bwMode="auto">
            <a:xfrm>
              <a:off x="2514600" y="1267420"/>
              <a:ext cx="3597251" cy="1754244"/>
            </a:xfrm>
            <a:prstGeom prst="donut">
              <a:avLst>
                <a:gd name="adj" fmla="val 7395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FF"/>
                </a:buClr>
                <a:buSzTx/>
                <a:buFont typeface="Monotype Sorts" pitchFamily="2" charset="2"/>
                <a:buNone/>
                <a:tabLst/>
              </a:pPr>
              <a:endParaRPr kumimoji="0" lang="en-C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</a:endParaRPr>
            </a:p>
          </p:txBody>
        </p:sp>
      </p:grpSp>
      <p:sp>
        <p:nvSpPr>
          <p:cNvPr id="131" name="TextBox 130"/>
          <p:cNvSpPr txBox="1"/>
          <p:nvPr/>
        </p:nvSpPr>
        <p:spPr>
          <a:xfrm>
            <a:off x="18341" y="2697130"/>
            <a:ext cx="187102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Distributed data </a:t>
            </a:r>
            <a:r>
              <a:rPr lang="en-US" sz="1600" dirty="0" err="1">
                <a:latin typeface="+mj-lt"/>
              </a:rPr>
              <a:t>centre</a:t>
            </a:r>
            <a:endParaRPr lang="en-CA" sz="1600" dirty="0">
              <a:latin typeface="+mj-lt"/>
            </a:endParaRPr>
          </a:p>
        </p:txBody>
      </p:sp>
      <p:cxnSp>
        <p:nvCxnSpPr>
          <p:cNvPr id="132" name="AutoShape 36"/>
          <p:cNvCxnSpPr>
            <a:cxnSpLocks noChangeShapeType="1"/>
          </p:cNvCxnSpPr>
          <p:nvPr/>
        </p:nvCxnSpPr>
        <p:spPr bwMode="auto">
          <a:xfrm>
            <a:off x="1828800" y="1267420"/>
            <a:ext cx="838202" cy="550040"/>
          </a:xfrm>
          <a:prstGeom prst="straightConnector1">
            <a:avLst/>
          </a:prstGeom>
          <a:noFill/>
          <a:ln w="25400">
            <a:solidFill>
              <a:srgbClr val="FF3300"/>
            </a:solidFill>
            <a:prstDash val="solid"/>
            <a:round/>
            <a:headEnd type="none"/>
            <a:tailEnd type="none" w="med" len="med"/>
          </a:ln>
        </p:spPr>
      </p:cxnSp>
      <p:grpSp>
        <p:nvGrpSpPr>
          <p:cNvPr id="138" name="Group 137"/>
          <p:cNvGrpSpPr/>
          <p:nvPr/>
        </p:nvGrpSpPr>
        <p:grpSpPr>
          <a:xfrm>
            <a:off x="8077200" y="1462645"/>
            <a:ext cx="914400" cy="442355"/>
            <a:chOff x="2514600" y="1267420"/>
            <a:chExt cx="3597251" cy="1754244"/>
          </a:xfrm>
        </p:grpSpPr>
        <p:pic>
          <p:nvPicPr>
            <p:cNvPr id="139" name="Picture 138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13130" y="1491847"/>
              <a:ext cx="754070" cy="565553"/>
            </a:xfrm>
            <a:prstGeom prst="rect">
              <a:avLst/>
            </a:prstGeom>
          </p:spPr>
        </p:pic>
        <p:pic>
          <p:nvPicPr>
            <p:cNvPr id="140" name="Picture 139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343399" y="2332615"/>
              <a:ext cx="750647" cy="562985"/>
            </a:xfrm>
            <a:prstGeom prst="rect">
              <a:avLst/>
            </a:prstGeom>
          </p:spPr>
        </p:pic>
        <p:pic>
          <p:nvPicPr>
            <p:cNvPr id="141" name="Picture 140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95868" y="2127011"/>
              <a:ext cx="729992" cy="547494"/>
            </a:xfrm>
            <a:prstGeom prst="rect">
              <a:avLst/>
            </a:prstGeom>
          </p:spPr>
        </p:pic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953000" y="1828800"/>
              <a:ext cx="762000" cy="571500"/>
            </a:xfrm>
            <a:prstGeom prst="rect">
              <a:avLst/>
            </a:prstGeom>
          </p:spPr>
        </p:pic>
        <p:cxnSp>
          <p:nvCxnSpPr>
            <p:cNvPr id="143" name="AutoShape 36"/>
            <p:cNvCxnSpPr>
              <a:cxnSpLocks noChangeShapeType="1"/>
            </p:cNvCxnSpPr>
            <p:nvPr/>
          </p:nvCxnSpPr>
          <p:spPr bwMode="auto">
            <a:xfrm flipH="1">
              <a:off x="4648200" y="2286000"/>
              <a:ext cx="533400" cy="317940"/>
            </a:xfrm>
            <a:prstGeom prst="straightConnector1">
              <a:avLst/>
            </a:prstGeom>
            <a:noFill/>
            <a:ln w="12700">
              <a:solidFill>
                <a:srgbClr val="FF3300"/>
              </a:solidFill>
              <a:prstDash val="solid"/>
              <a:round/>
              <a:headEnd type="none"/>
              <a:tailEnd type="none" w="med" len="med"/>
            </a:ln>
          </p:spPr>
        </p:cxnSp>
        <p:cxnSp>
          <p:nvCxnSpPr>
            <p:cNvPr id="144" name="AutoShape 36"/>
            <p:cNvCxnSpPr>
              <a:cxnSpLocks noChangeShapeType="1"/>
              <a:stCxn id="142" idx="1"/>
            </p:cNvCxnSpPr>
            <p:nvPr/>
          </p:nvCxnSpPr>
          <p:spPr bwMode="auto">
            <a:xfrm flipH="1" flipV="1">
              <a:off x="4265164" y="1831378"/>
              <a:ext cx="687836" cy="283172"/>
            </a:xfrm>
            <a:prstGeom prst="straightConnector1">
              <a:avLst/>
            </a:prstGeom>
            <a:noFill/>
            <a:ln w="12700">
              <a:solidFill>
                <a:srgbClr val="FF3300"/>
              </a:solidFill>
              <a:prstDash val="solid"/>
              <a:round/>
              <a:headEnd type="none"/>
              <a:tailEnd type="none" w="med" len="med"/>
            </a:ln>
          </p:spPr>
        </p:cxnSp>
        <p:cxnSp>
          <p:nvCxnSpPr>
            <p:cNvPr id="145" name="AutoShape 36"/>
            <p:cNvCxnSpPr>
              <a:cxnSpLocks noChangeShapeType="1"/>
              <a:stCxn id="140" idx="1"/>
            </p:cNvCxnSpPr>
            <p:nvPr/>
          </p:nvCxnSpPr>
          <p:spPr bwMode="auto">
            <a:xfrm flipH="1" flipV="1">
              <a:off x="3639764" y="2418227"/>
              <a:ext cx="703635" cy="195881"/>
            </a:xfrm>
            <a:prstGeom prst="straightConnector1">
              <a:avLst/>
            </a:prstGeom>
            <a:noFill/>
            <a:ln w="12700">
              <a:solidFill>
                <a:srgbClr val="FF3300"/>
              </a:solidFill>
              <a:prstDash val="solid"/>
              <a:round/>
              <a:headEnd type="none"/>
              <a:tailEnd type="none" w="med" len="med"/>
            </a:ln>
          </p:spPr>
        </p:cxnSp>
        <p:cxnSp>
          <p:nvCxnSpPr>
            <p:cNvPr id="146" name="AutoShape 36"/>
            <p:cNvCxnSpPr>
              <a:cxnSpLocks noChangeShapeType="1"/>
              <a:endCxn id="141" idx="3"/>
            </p:cNvCxnSpPr>
            <p:nvPr/>
          </p:nvCxnSpPr>
          <p:spPr bwMode="auto">
            <a:xfrm flipH="1">
              <a:off x="3825860" y="2190889"/>
              <a:ext cx="1143001" cy="209869"/>
            </a:xfrm>
            <a:prstGeom prst="straightConnector1">
              <a:avLst/>
            </a:prstGeom>
            <a:noFill/>
            <a:ln w="12700">
              <a:solidFill>
                <a:srgbClr val="FF3300"/>
              </a:solidFill>
              <a:prstDash val="solid"/>
              <a:round/>
              <a:headEnd type="none"/>
              <a:tailEnd type="none" w="med" len="med"/>
            </a:ln>
          </p:spPr>
        </p:cxnSp>
        <p:cxnSp>
          <p:nvCxnSpPr>
            <p:cNvPr id="147" name="AutoShape 36"/>
            <p:cNvCxnSpPr>
              <a:cxnSpLocks noChangeShapeType="1"/>
            </p:cNvCxnSpPr>
            <p:nvPr/>
          </p:nvCxnSpPr>
          <p:spPr bwMode="auto">
            <a:xfrm flipH="1" flipV="1">
              <a:off x="4001185" y="1904952"/>
              <a:ext cx="510475" cy="698989"/>
            </a:xfrm>
            <a:prstGeom prst="straightConnector1">
              <a:avLst/>
            </a:prstGeom>
            <a:noFill/>
            <a:ln w="12700">
              <a:solidFill>
                <a:srgbClr val="FF3300"/>
              </a:solidFill>
              <a:prstDash val="solid"/>
              <a:round/>
              <a:headEnd type="none"/>
              <a:tailEnd type="none" w="med" len="med"/>
            </a:ln>
          </p:spPr>
        </p:cxnSp>
        <p:cxnSp>
          <p:nvCxnSpPr>
            <p:cNvPr id="148" name="AutoShape 36"/>
            <p:cNvCxnSpPr>
              <a:cxnSpLocks noChangeShapeType="1"/>
            </p:cNvCxnSpPr>
            <p:nvPr/>
          </p:nvCxnSpPr>
          <p:spPr bwMode="auto">
            <a:xfrm flipH="1">
              <a:off x="3513130" y="1971097"/>
              <a:ext cx="238254" cy="391103"/>
            </a:xfrm>
            <a:prstGeom prst="straightConnector1">
              <a:avLst/>
            </a:prstGeom>
            <a:noFill/>
            <a:ln w="12700">
              <a:solidFill>
                <a:srgbClr val="FF3300"/>
              </a:solidFill>
              <a:prstDash val="solid"/>
              <a:round/>
              <a:headEnd type="none"/>
              <a:tailEnd type="none" w="med" len="med"/>
            </a:ln>
          </p:spPr>
        </p:cxnSp>
        <p:sp>
          <p:nvSpPr>
            <p:cNvPr id="149" name="Cube 148"/>
            <p:cNvSpPr/>
            <p:nvPr/>
          </p:nvSpPr>
          <p:spPr bwMode="auto">
            <a:xfrm>
              <a:off x="3156034" y="2343793"/>
              <a:ext cx="284686" cy="153223"/>
            </a:xfrm>
            <a:prstGeom prst="cube">
              <a:avLst/>
            </a:prstGeom>
            <a:solidFill>
              <a:srgbClr val="FFFF00"/>
            </a:solidFill>
            <a:ln>
              <a:solidFill>
                <a:schemeClr val="accent6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FF"/>
                </a:buClr>
                <a:buSzTx/>
                <a:buFont typeface="Monotype Sorts" pitchFamily="2" charset="2"/>
                <a:buNone/>
                <a:tabLst/>
              </a:pPr>
              <a:endParaRPr kumimoji="0" lang="en-C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</a:endParaRPr>
            </a:p>
          </p:txBody>
        </p:sp>
        <p:sp>
          <p:nvSpPr>
            <p:cNvPr id="150" name="Cube 149"/>
            <p:cNvSpPr/>
            <p:nvPr/>
          </p:nvSpPr>
          <p:spPr bwMode="auto">
            <a:xfrm>
              <a:off x="5029200" y="2057400"/>
              <a:ext cx="284686" cy="153223"/>
            </a:xfrm>
            <a:prstGeom prst="cube">
              <a:avLst/>
            </a:prstGeom>
            <a:solidFill>
              <a:srgbClr val="FFFF00"/>
            </a:solidFill>
            <a:ln>
              <a:solidFill>
                <a:schemeClr val="accent6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FF"/>
                </a:buClr>
                <a:buSzTx/>
                <a:buFont typeface="Monotype Sorts" pitchFamily="2" charset="2"/>
                <a:buNone/>
                <a:tabLst/>
              </a:pPr>
              <a:endParaRPr kumimoji="0" lang="en-C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</a:endParaRPr>
            </a:p>
          </p:txBody>
        </p:sp>
        <p:sp>
          <p:nvSpPr>
            <p:cNvPr id="151" name="Cube 150"/>
            <p:cNvSpPr/>
            <p:nvPr/>
          </p:nvSpPr>
          <p:spPr bwMode="auto">
            <a:xfrm>
              <a:off x="4425058" y="2589977"/>
              <a:ext cx="284686" cy="153223"/>
            </a:xfrm>
            <a:prstGeom prst="cube">
              <a:avLst/>
            </a:prstGeom>
            <a:solidFill>
              <a:srgbClr val="FFFF00"/>
            </a:solidFill>
            <a:ln>
              <a:solidFill>
                <a:schemeClr val="accent6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FF"/>
                </a:buClr>
                <a:buSzTx/>
                <a:buFont typeface="Monotype Sorts" pitchFamily="2" charset="2"/>
                <a:buNone/>
                <a:tabLst/>
              </a:pPr>
              <a:endParaRPr kumimoji="0" lang="en-C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</a:endParaRPr>
            </a:p>
          </p:txBody>
        </p:sp>
        <p:sp>
          <p:nvSpPr>
            <p:cNvPr id="152" name="Cube 151"/>
            <p:cNvSpPr/>
            <p:nvPr/>
          </p:nvSpPr>
          <p:spPr bwMode="auto">
            <a:xfrm>
              <a:off x="3601514" y="1693984"/>
              <a:ext cx="284686" cy="153223"/>
            </a:xfrm>
            <a:prstGeom prst="cube">
              <a:avLst/>
            </a:prstGeom>
            <a:solidFill>
              <a:srgbClr val="FFFF00"/>
            </a:solidFill>
            <a:ln>
              <a:solidFill>
                <a:schemeClr val="accent6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FF"/>
                </a:buClr>
                <a:buSzTx/>
                <a:buFont typeface="Monotype Sorts" pitchFamily="2" charset="2"/>
                <a:buNone/>
                <a:tabLst/>
              </a:pPr>
              <a:endParaRPr kumimoji="0" lang="en-C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</a:endParaRPr>
            </a:p>
          </p:txBody>
        </p:sp>
        <p:sp>
          <p:nvSpPr>
            <p:cNvPr id="153" name="Donut 152"/>
            <p:cNvSpPr/>
            <p:nvPr/>
          </p:nvSpPr>
          <p:spPr bwMode="auto">
            <a:xfrm>
              <a:off x="2514600" y="1267420"/>
              <a:ext cx="3597251" cy="1754244"/>
            </a:xfrm>
            <a:prstGeom prst="donut">
              <a:avLst>
                <a:gd name="adj" fmla="val 7395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FF"/>
                </a:buClr>
                <a:buSzTx/>
                <a:buFont typeface="Monotype Sorts" pitchFamily="2" charset="2"/>
                <a:buNone/>
                <a:tabLst/>
              </a:pPr>
              <a:endParaRPr kumimoji="0" lang="en-C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</a:endParaRPr>
            </a:p>
          </p:txBody>
        </p:sp>
      </p:grpSp>
      <p:cxnSp>
        <p:nvCxnSpPr>
          <p:cNvPr id="154" name="AutoShape 36"/>
          <p:cNvCxnSpPr>
            <a:cxnSpLocks noChangeShapeType="1"/>
            <a:endCxn id="153" idx="2"/>
          </p:cNvCxnSpPr>
          <p:nvPr/>
        </p:nvCxnSpPr>
        <p:spPr bwMode="auto">
          <a:xfrm flipV="1">
            <a:off x="6092707" y="1683823"/>
            <a:ext cx="1984493" cy="347373"/>
          </a:xfrm>
          <a:prstGeom prst="straightConnector1">
            <a:avLst/>
          </a:prstGeom>
          <a:noFill/>
          <a:ln w="25400">
            <a:solidFill>
              <a:srgbClr val="FF3300"/>
            </a:solidFill>
            <a:prstDash val="solid"/>
            <a:round/>
            <a:headEnd type="none"/>
            <a:tailEnd type="none" w="med" len="med"/>
          </a:ln>
        </p:spPr>
      </p:cxnSp>
      <p:pic>
        <p:nvPicPr>
          <p:cNvPr id="156" name="Picture 15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0000">
            <a:off x="6472488" y="834995"/>
            <a:ext cx="516391" cy="516391"/>
          </a:xfrm>
          <a:prstGeom prst="rect">
            <a:avLst/>
          </a:prstGeom>
        </p:spPr>
      </p:pic>
      <p:cxnSp>
        <p:nvCxnSpPr>
          <p:cNvPr id="157" name="AutoShape 36"/>
          <p:cNvCxnSpPr>
            <a:cxnSpLocks noChangeShapeType="1"/>
          </p:cNvCxnSpPr>
          <p:nvPr/>
        </p:nvCxnSpPr>
        <p:spPr bwMode="auto">
          <a:xfrm flipV="1">
            <a:off x="5871878" y="1308578"/>
            <a:ext cx="617343" cy="367681"/>
          </a:xfrm>
          <a:prstGeom prst="straightConnector1">
            <a:avLst/>
          </a:prstGeom>
          <a:noFill/>
          <a:ln w="25400">
            <a:solidFill>
              <a:srgbClr val="FF3300"/>
            </a:solidFill>
            <a:prstDash val="solid"/>
            <a:round/>
            <a:headEnd type="none"/>
            <a:tailEnd type="none" w="med" len="med"/>
          </a:ln>
        </p:spPr>
      </p:cxnSp>
      <p:sp>
        <p:nvSpPr>
          <p:cNvPr id="161" name="TextBox 160"/>
          <p:cNvSpPr txBox="1"/>
          <p:nvPr/>
        </p:nvSpPr>
        <p:spPr>
          <a:xfrm>
            <a:off x="15299" y="3157950"/>
            <a:ext cx="198483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Caching, MEC, sensing </a:t>
            </a:r>
            <a:endParaRPr lang="en-CA" sz="1600" dirty="0">
              <a:latin typeface="+mj-lt"/>
            </a:endParaRPr>
          </a:p>
        </p:txBody>
      </p:sp>
      <p:pic>
        <p:nvPicPr>
          <p:cNvPr id="162" name="Picture 16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52600" y="4756590"/>
            <a:ext cx="348810" cy="348810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08790" y="5181600"/>
            <a:ext cx="348810" cy="348810"/>
          </a:xfrm>
          <a:prstGeom prst="rect">
            <a:avLst/>
          </a:prstGeom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80590" y="4223190"/>
            <a:ext cx="348810" cy="348810"/>
          </a:xfrm>
          <a:prstGeom prst="rect">
            <a:avLst/>
          </a:prstGeom>
        </p:spPr>
      </p:pic>
      <p:pic>
        <p:nvPicPr>
          <p:cNvPr id="165" name="Picture 16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1676400"/>
            <a:ext cx="348810" cy="348810"/>
          </a:xfrm>
          <a:prstGeom prst="rect">
            <a:avLst/>
          </a:prstGeom>
        </p:spPr>
      </p:pic>
      <p:grpSp>
        <p:nvGrpSpPr>
          <p:cNvPr id="70" name="Group 69"/>
          <p:cNvGrpSpPr/>
          <p:nvPr/>
        </p:nvGrpSpPr>
        <p:grpSpPr>
          <a:xfrm>
            <a:off x="76200" y="1447800"/>
            <a:ext cx="914400" cy="442355"/>
            <a:chOff x="2514600" y="1267420"/>
            <a:chExt cx="3597251" cy="1754244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13130" y="1491847"/>
              <a:ext cx="754070" cy="565553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343399" y="2332615"/>
              <a:ext cx="750647" cy="562985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95868" y="2127011"/>
              <a:ext cx="729992" cy="547494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953000" y="1828800"/>
              <a:ext cx="762000" cy="571500"/>
            </a:xfrm>
            <a:prstGeom prst="rect">
              <a:avLst/>
            </a:prstGeom>
          </p:spPr>
        </p:pic>
        <p:cxnSp>
          <p:nvCxnSpPr>
            <p:cNvPr id="90" name="AutoShape 36"/>
            <p:cNvCxnSpPr>
              <a:cxnSpLocks noChangeShapeType="1"/>
            </p:cNvCxnSpPr>
            <p:nvPr/>
          </p:nvCxnSpPr>
          <p:spPr bwMode="auto">
            <a:xfrm flipH="1">
              <a:off x="4648200" y="2286000"/>
              <a:ext cx="533400" cy="317940"/>
            </a:xfrm>
            <a:prstGeom prst="straightConnector1">
              <a:avLst/>
            </a:prstGeom>
            <a:noFill/>
            <a:ln w="12700">
              <a:solidFill>
                <a:srgbClr val="FF3300"/>
              </a:solidFill>
              <a:prstDash val="solid"/>
              <a:round/>
              <a:headEnd type="none"/>
              <a:tailEnd type="none" w="med" len="med"/>
            </a:ln>
          </p:spPr>
        </p:cxnSp>
        <p:cxnSp>
          <p:nvCxnSpPr>
            <p:cNvPr id="92" name="AutoShape 36"/>
            <p:cNvCxnSpPr>
              <a:cxnSpLocks noChangeShapeType="1"/>
              <a:stCxn id="86" idx="1"/>
            </p:cNvCxnSpPr>
            <p:nvPr/>
          </p:nvCxnSpPr>
          <p:spPr bwMode="auto">
            <a:xfrm flipH="1" flipV="1">
              <a:off x="4265164" y="1831378"/>
              <a:ext cx="687836" cy="283172"/>
            </a:xfrm>
            <a:prstGeom prst="straightConnector1">
              <a:avLst/>
            </a:prstGeom>
            <a:noFill/>
            <a:ln w="12700">
              <a:solidFill>
                <a:srgbClr val="FF3300"/>
              </a:solidFill>
              <a:prstDash val="solid"/>
              <a:round/>
              <a:headEnd type="none"/>
              <a:tailEnd type="none" w="med" len="med"/>
            </a:ln>
          </p:spPr>
        </p:cxnSp>
        <p:cxnSp>
          <p:nvCxnSpPr>
            <p:cNvPr id="93" name="AutoShape 36"/>
            <p:cNvCxnSpPr>
              <a:cxnSpLocks noChangeShapeType="1"/>
              <a:stCxn id="82" idx="1"/>
            </p:cNvCxnSpPr>
            <p:nvPr/>
          </p:nvCxnSpPr>
          <p:spPr bwMode="auto">
            <a:xfrm flipH="1" flipV="1">
              <a:off x="3639764" y="2418227"/>
              <a:ext cx="703635" cy="195881"/>
            </a:xfrm>
            <a:prstGeom prst="straightConnector1">
              <a:avLst/>
            </a:prstGeom>
            <a:noFill/>
            <a:ln w="12700">
              <a:solidFill>
                <a:srgbClr val="FF3300"/>
              </a:solidFill>
              <a:prstDash val="solid"/>
              <a:round/>
              <a:headEnd type="none"/>
              <a:tailEnd type="none" w="med" len="med"/>
            </a:ln>
          </p:spPr>
        </p:cxnSp>
        <p:cxnSp>
          <p:nvCxnSpPr>
            <p:cNvPr id="94" name="AutoShape 36"/>
            <p:cNvCxnSpPr>
              <a:cxnSpLocks noChangeShapeType="1"/>
              <a:endCxn id="85" idx="3"/>
            </p:cNvCxnSpPr>
            <p:nvPr/>
          </p:nvCxnSpPr>
          <p:spPr bwMode="auto">
            <a:xfrm flipH="1">
              <a:off x="3825860" y="2190889"/>
              <a:ext cx="1143001" cy="209869"/>
            </a:xfrm>
            <a:prstGeom prst="straightConnector1">
              <a:avLst/>
            </a:prstGeom>
            <a:noFill/>
            <a:ln w="12700">
              <a:solidFill>
                <a:srgbClr val="FF3300"/>
              </a:solidFill>
              <a:prstDash val="solid"/>
              <a:round/>
              <a:headEnd type="none"/>
              <a:tailEnd type="none" w="med" len="med"/>
            </a:ln>
          </p:spPr>
        </p:cxnSp>
        <p:cxnSp>
          <p:nvCxnSpPr>
            <p:cNvPr id="101" name="AutoShape 36"/>
            <p:cNvCxnSpPr>
              <a:cxnSpLocks noChangeShapeType="1"/>
            </p:cNvCxnSpPr>
            <p:nvPr/>
          </p:nvCxnSpPr>
          <p:spPr bwMode="auto">
            <a:xfrm flipH="1" flipV="1">
              <a:off x="4001185" y="1904952"/>
              <a:ext cx="510475" cy="698989"/>
            </a:xfrm>
            <a:prstGeom prst="straightConnector1">
              <a:avLst/>
            </a:prstGeom>
            <a:noFill/>
            <a:ln w="12700">
              <a:solidFill>
                <a:srgbClr val="FF3300"/>
              </a:solidFill>
              <a:prstDash val="solid"/>
              <a:round/>
              <a:headEnd type="none"/>
              <a:tailEnd type="none" w="med" len="med"/>
            </a:ln>
          </p:spPr>
        </p:cxnSp>
        <p:cxnSp>
          <p:nvCxnSpPr>
            <p:cNvPr id="102" name="AutoShape 36"/>
            <p:cNvCxnSpPr>
              <a:cxnSpLocks noChangeShapeType="1"/>
            </p:cNvCxnSpPr>
            <p:nvPr/>
          </p:nvCxnSpPr>
          <p:spPr bwMode="auto">
            <a:xfrm flipH="1">
              <a:off x="3513130" y="1971097"/>
              <a:ext cx="238254" cy="391103"/>
            </a:xfrm>
            <a:prstGeom prst="straightConnector1">
              <a:avLst/>
            </a:prstGeom>
            <a:noFill/>
            <a:ln w="12700">
              <a:solidFill>
                <a:srgbClr val="FF3300"/>
              </a:solidFill>
              <a:prstDash val="solid"/>
              <a:round/>
              <a:headEnd type="none"/>
              <a:tailEnd type="none" w="med" len="med"/>
            </a:ln>
          </p:spPr>
        </p:cxnSp>
        <p:sp>
          <p:nvSpPr>
            <p:cNvPr id="105" name="Cube 104"/>
            <p:cNvSpPr/>
            <p:nvPr/>
          </p:nvSpPr>
          <p:spPr bwMode="auto">
            <a:xfrm>
              <a:off x="3156034" y="2343793"/>
              <a:ext cx="284686" cy="153223"/>
            </a:xfrm>
            <a:prstGeom prst="cube">
              <a:avLst/>
            </a:prstGeom>
            <a:solidFill>
              <a:srgbClr val="FFFF00"/>
            </a:solidFill>
            <a:ln>
              <a:solidFill>
                <a:schemeClr val="accent6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FF"/>
                </a:buClr>
                <a:buSzTx/>
                <a:buFont typeface="Monotype Sorts" pitchFamily="2" charset="2"/>
                <a:buNone/>
                <a:tabLst/>
              </a:pPr>
              <a:endParaRPr kumimoji="0" lang="en-C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</a:endParaRPr>
            </a:p>
          </p:txBody>
        </p:sp>
        <p:sp>
          <p:nvSpPr>
            <p:cNvPr id="108" name="Cube 107"/>
            <p:cNvSpPr/>
            <p:nvPr/>
          </p:nvSpPr>
          <p:spPr bwMode="auto">
            <a:xfrm>
              <a:off x="5029200" y="2057400"/>
              <a:ext cx="284686" cy="153223"/>
            </a:xfrm>
            <a:prstGeom prst="cube">
              <a:avLst/>
            </a:prstGeom>
            <a:solidFill>
              <a:srgbClr val="FFFF00"/>
            </a:solidFill>
            <a:ln>
              <a:solidFill>
                <a:schemeClr val="accent6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FF"/>
                </a:buClr>
                <a:buSzTx/>
                <a:buFont typeface="Monotype Sorts" pitchFamily="2" charset="2"/>
                <a:buNone/>
                <a:tabLst/>
              </a:pPr>
              <a:endParaRPr kumimoji="0" lang="en-C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</a:endParaRPr>
            </a:p>
          </p:txBody>
        </p:sp>
        <p:sp>
          <p:nvSpPr>
            <p:cNvPr id="109" name="Cube 108"/>
            <p:cNvSpPr/>
            <p:nvPr/>
          </p:nvSpPr>
          <p:spPr bwMode="auto">
            <a:xfrm>
              <a:off x="4425058" y="2589977"/>
              <a:ext cx="284686" cy="153223"/>
            </a:xfrm>
            <a:prstGeom prst="cube">
              <a:avLst/>
            </a:prstGeom>
            <a:solidFill>
              <a:srgbClr val="FFFF00"/>
            </a:solidFill>
            <a:ln>
              <a:solidFill>
                <a:schemeClr val="accent6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FF"/>
                </a:buClr>
                <a:buSzTx/>
                <a:buFont typeface="Monotype Sorts" pitchFamily="2" charset="2"/>
                <a:buNone/>
                <a:tabLst/>
              </a:pPr>
              <a:endParaRPr kumimoji="0" lang="en-C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</a:endParaRPr>
            </a:p>
          </p:txBody>
        </p:sp>
        <p:sp>
          <p:nvSpPr>
            <p:cNvPr id="110" name="Cube 109"/>
            <p:cNvSpPr/>
            <p:nvPr/>
          </p:nvSpPr>
          <p:spPr bwMode="auto">
            <a:xfrm>
              <a:off x="3601514" y="1693984"/>
              <a:ext cx="284686" cy="153223"/>
            </a:xfrm>
            <a:prstGeom prst="cube">
              <a:avLst/>
            </a:prstGeom>
            <a:solidFill>
              <a:srgbClr val="FFFF00"/>
            </a:solidFill>
            <a:ln>
              <a:solidFill>
                <a:schemeClr val="accent6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FF"/>
                </a:buClr>
                <a:buSzTx/>
                <a:buFont typeface="Monotype Sorts" pitchFamily="2" charset="2"/>
                <a:buNone/>
                <a:tabLst/>
              </a:pPr>
              <a:endParaRPr kumimoji="0" lang="en-C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</a:endParaRPr>
            </a:p>
          </p:txBody>
        </p:sp>
        <p:sp>
          <p:nvSpPr>
            <p:cNvPr id="111" name="Donut 110"/>
            <p:cNvSpPr/>
            <p:nvPr/>
          </p:nvSpPr>
          <p:spPr bwMode="auto">
            <a:xfrm>
              <a:off x="2514600" y="1267420"/>
              <a:ext cx="3597251" cy="1754244"/>
            </a:xfrm>
            <a:prstGeom prst="donut">
              <a:avLst>
                <a:gd name="adj" fmla="val 7395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0488" tIns="44450" rIns="90488" bIns="4445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3399FF"/>
                </a:buClr>
                <a:buSzTx/>
                <a:buFont typeface="Monotype Sorts" pitchFamily="2" charset="2"/>
                <a:buNone/>
                <a:tabLst/>
              </a:pPr>
              <a:endParaRPr kumimoji="0" lang="en-C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</a:endParaRPr>
            </a:p>
          </p:txBody>
        </p:sp>
      </p:grpSp>
      <p:cxnSp>
        <p:nvCxnSpPr>
          <p:cNvPr id="112" name="AutoShape 36"/>
          <p:cNvCxnSpPr>
            <a:cxnSpLocks noChangeShapeType="1"/>
            <a:stCxn id="111" idx="6"/>
            <a:endCxn id="124" idx="2"/>
          </p:cNvCxnSpPr>
          <p:nvPr/>
        </p:nvCxnSpPr>
        <p:spPr bwMode="auto">
          <a:xfrm>
            <a:off x="990600" y="1668978"/>
            <a:ext cx="1524000" cy="475564"/>
          </a:xfrm>
          <a:prstGeom prst="straightConnector1">
            <a:avLst/>
          </a:prstGeom>
          <a:noFill/>
          <a:ln w="25400">
            <a:solidFill>
              <a:srgbClr val="FF3300"/>
            </a:solidFill>
            <a:prstDash val="solid"/>
            <a:round/>
            <a:headEnd type="none"/>
            <a:tailEnd type="none" w="med" len="med"/>
          </a:ln>
        </p:spPr>
      </p:cxnSp>
      <p:sp>
        <p:nvSpPr>
          <p:cNvPr id="120" name="Rectangle 2"/>
          <p:cNvSpPr txBox="1">
            <a:spLocks noChangeArrowheads="1"/>
          </p:cNvSpPr>
          <p:nvPr/>
        </p:nvSpPr>
        <p:spPr>
          <a:xfrm>
            <a:off x="304800" y="819151"/>
            <a:ext cx="75438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noProof="0" dirty="0">
                <a:solidFill>
                  <a:srgbClr val="000066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HAPS</a:t>
            </a:r>
            <a:r>
              <a:rPr lang="en-US" sz="2400" b="1" kern="0" dirty="0">
                <a:solidFill>
                  <a:srgbClr val="000066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 </a:t>
            </a:r>
            <a:r>
              <a:rPr lang="en-US" sz="2400" b="1" kern="0" noProof="0" dirty="0">
                <a:solidFill>
                  <a:srgbClr val="000066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Constellations </a:t>
            </a:r>
            <a:r>
              <a:rPr lang="en-US" sz="2400" b="1" kern="0" dirty="0">
                <a:solidFill>
                  <a:srgbClr val="000066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of the Future </a:t>
            </a:r>
            <a:r>
              <a:rPr lang="en-US" sz="2400" b="1" kern="0" dirty="0" smtClean="0">
                <a:solidFill>
                  <a:srgbClr val="000066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in </a:t>
            </a:r>
            <a:r>
              <a:rPr lang="en-US" sz="2400" b="1" kern="0" dirty="0" smtClean="0">
                <a:solidFill>
                  <a:srgbClr val="FF3300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Urban Areas</a:t>
            </a:r>
            <a:r>
              <a:rPr lang="en-US" sz="2400" b="1" kern="0" noProof="0" dirty="0" smtClean="0">
                <a:solidFill>
                  <a:srgbClr val="FF3300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5105400" y="1623406"/>
            <a:ext cx="348810" cy="374587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CA" sz="1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283414" y="4191000"/>
            <a:ext cx="1899879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5G BS: 11.5 kW</a:t>
            </a:r>
          </a:p>
          <a:p>
            <a:r>
              <a:rPr lang="en-US" sz="1600" dirty="0">
                <a:latin typeface="+mj-lt"/>
              </a:rPr>
              <a:t>2030s HAPS: x10</a:t>
            </a:r>
          </a:p>
          <a:p>
            <a:endParaRPr lang="en-US" sz="1600" dirty="0">
              <a:latin typeface="+mj-lt"/>
            </a:endParaRPr>
          </a:p>
          <a:p>
            <a:r>
              <a:rPr lang="en-US" sz="1600" dirty="0">
                <a:latin typeface="+mj-lt"/>
              </a:rPr>
              <a:t>Nuclear power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?</a:t>
            </a:r>
          </a:p>
          <a:p>
            <a:r>
              <a:rPr lang="en-US" sz="1600" dirty="0">
                <a:latin typeface="+mj-lt"/>
              </a:rPr>
              <a:t>Remote charging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?</a:t>
            </a:r>
          </a:p>
          <a:p>
            <a:r>
              <a:rPr lang="en-US" sz="1600" dirty="0">
                <a:latin typeface="+mj-lt"/>
              </a:rPr>
              <a:t>Tethering to ground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?</a:t>
            </a:r>
          </a:p>
          <a:p>
            <a:r>
              <a:rPr lang="en-US" sz="1600" dirty="0">
                <a:latin typeface="+mj-lt"/>
              </a:rPr>
              <a:t>Lithium-ion batteries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?</a:t>
            </a:r>
          </a:p>
          <a:p>
            <a:r>
              <a:rPr lang="en-US" sz="1600" dirty="0">
                <a:latin typeface="+mj-lt"/>
              </a:rPr>
              <a:t>Fluoride-ion batteries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?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Battery replacement?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20705" y="2251559"/>
            <a:ext cx="252505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Distributed ultra massive MIMO</a:t>
            </a:r>
            <a:endParaRPr lang="en-CA" sz="1600" dirty="0">
              <a:latin typeface="+mj-lt"/>
            </a:endParaRP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6167438"/>
            <a:ext cx="385762" cy="385762"/>
          </a:xfrm>
          <a:prstGeom prst="rect">
            <a:avLst/>
          </a:prstGeom>
        </p:spPr>
      </p:pic>
      <p:sp>
        <p:nvSpPr>
          <p:cNvPr id="107" name="TextBox 106"/>
          <p:cNvSpPr txBox="1"/>
          <p:nvPr/>
        </p:nvSpPr>
        <p:spPr>
          <a:xfrm>
            <a:off x="7252804" y="4154527"/>
            <a:ext cx="1874231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LEO FSO for backhaul</a:t>
            </a:r>
            <a:endParaRPr lang="en-CA" sz="1600" dirty="0">
              <a:latin typeface="+mj-lt"/>
            </a:endParaRPr>
          </a:p>
        </p:txBody>
      </p:sp>
      <p:pic>
        <p:nvPicPr>
          <p:cNvPr id="127" name="Picture 12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37590" y="4527990"/>
            <a:ext cx="348810" cy="348810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758238" y="6172200"/>
            <a:ext cx="385762" cy="385762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cxnSp>
        <p:nvCxnSpPr>
          <p:cNvPr id="130" name="AutoShape 36"/>
          <p:cNvCxnSpPr>
            <a:cxnSpLocks noChangeShapeType="1"/>
          </p:cNvCxnSpPr>
          <p:nvPr/>
        </p:nvCxnSpPr>
        <p:spPr bwMode="auto">
          <a:xfrm flipH="1" flipV="1">
            <a:off x="5747886" y="2679317"/>
            <a:ext cx="3020335" cy="3488121"/>
          </a:xfrm>
          <a:prstGeom prst="straightConnector1">
            <a:avLst/>
          </a:prstGeom>
          <a:noFill/>
          <a:ln w="25400">
            <a:solidFill>
              <a:srgbClr val="FF3300"/>
            </a:solidFill>
            <a:prstDash val="solid"/>
            <a:round/>
            <a:headEnd type="none"/>
            <a:tailEnd type="none" w="med" len="med"/>
          </a:ln>
        </p:spPr>
      </p:cxnSp>
      <p:cxnSp>
        <p:nvCxnSpPr>
          <p:cNvPr id="88" name="AutoShape 36"/>
          <p:cNvCxnSpPr>
            <a:cxnSpLocks noChangeShapeType="1"/>
          </p:cNvCxnSpPr>
          <p:nvPr/>
        </p:nvCxnSpPr>
        <p:spPr bwMode="auto">
          <a:xfrm flipV="1">
            <a:off x="385762" y="2764761"/>
            <a:ext cx="2655643" cy="3402677"/>
          </a:xfrm>
          <a:prstGeom prst="straightConnector1">
            <a:avLst/>
          </a:prstGeom>
          <a:noFill/>
          <a:ln w="25400">
            <a:solidFill>
              <a:srgbClr val="FF3300"/>
            </a:solidFill>
            <a:prstDash val="solid"/>
            <a:round/>
            <a:headEnd type="none"/>
            <a:tailEnd type="none" w="med" len="med"/>
          </a:ln>
        </p:spPr>
      </p:cxnSp>
      <p:sp>
        <p:nvSpPr>
          <p:cNvPr id="128" name="TextBox 127"/>
          <p:cNvSpPr txBox="1"/>
          <p:nvPr/>
        </p:nvSpPr>
        <p:spPr>
          <a:xfrm>
            <a:off x="7020992" y="3080891"/>
            <a:ext cx="21002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3300"/>
                </a:solidFill>
                <a:latin typeface="+mj-lt"/>
              </a:rPr>
              <a:t>Access + transport + core</a:t>
            </a:r>
            <a:endParaRPr lang="en-CA" sz="160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6543297" y="2134214"/>
            <a:ext cx="257795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3300"/>
                </a:solidFill>
                <a:latin typeface="+mj-lt"/>
              </a:rPr>
              <a:t>Integrated communications, </a:t>
            </a:r>
          </a:p>
          <a:p>
            <a:r>
              <a:rPr lang="en-US" sz="1600" dirty="0" smtClean="0">
                <a:solidFill>
                  <a:srgbClr val="FF3300"/>
                </a:solidFill>
                <a:latin typeface="+mj-lt"/>
              </a:rPr>
              <a:t>computing, sensing, navigation, </a:t>
            </a:r>
          </a:p>
          <a:p>
            <a:r>
              <a:rPr lang="en-US" sz="1600" dirty="0" smtClean="0">
                <a:solidFill>
                  <a:srgbClr val="FF3300"/>
                </a:solidFill>
                <a:latin typeface="+mj-lt"/>
              </a:rPr>
              <a:t>positioning </a:t>
            </a:r>
            <a:endParaRPr lang="en-CA" sz="1600" dirty="0">
              <a:solidFill>
                <a:srgbClr val="FF33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401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4"/>
          <p:cNvSpPr>
            <a:spLocks noChangeArrowheads="1"/>
          </p:cNvSpPr>
          <p:nvPr/>
        </p:nvSpPr>
        <p:spPr bwMode="auto">
          <a:xfrm>
            <a:off x="4480597" y="-197233"/>
            <a:ext cx="182807" cy="394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ct val="20000"/>
              </a:spcBef>
              <a:buClr>
                <a:srgbClr val="3399FF"/>
              </a:buClr>
              <a:buFont typeface="Monotype Sorts"/>
              <a:buNone/>
            </a:pPr>
            <a:endParaRPr lang="en-CA"/>
          </a:p>
        </p:txBody>
      </p:sp>
      <p:sp>
        <p:nvSpPr>
          <p:cNvPr id="73732" name="Rectangle 6"/>
          <p:cNvSpPr>
            <a:spLocks noChangeArrowheads="1"/>
          </p:cNvSpPr>
          <p:nvPr/>
        </p:nvSpPr>
        <p:spPr bwMode="auto">
          <a:xfrm>
            <a:off x="4480597" y="3003167"/>
            <a:ext cx="182807" cy="394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 anchor="ctr">
            <a:spAutoFit/>
          </a:bodyPr>
          <a:lstStyle/>
          <a:p>
            <a:pPr algn="ctr">
              <a:lnSpc>
                <a:spcPct val="110000"/>
              </a:lnSpc>
              <a:spcBef>
                <a:spcPct val="20000"/>
              </a:spcBef>
              <a:buClr>
                <a:srgbClr val="3399FF"/>
              </a:buClr>
              <a:buFont typeface="Monotype Sorts"/>
              <a:buNone/>
            </a:pPr>
            <a:endParaRPr lang="en-CA"/>
          </a:p>
        </p:txBody>
      </p:sp>
      <p:sp>
        <p:nvSpPr>
          <p:cNvPr id="6" name="TextBox 5"/>
          <p:cNvSpPr txBox="1"/>
          <p:nvPr/>
        </p:nvSpPr>
        <p:spPr>
          <a:xfrm>
            <a:off x="381000" y="1295400"/>
            <a:ext cx="8534400" cy="7386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3399FF"/>
              </a:buClr>
              <a:defRPr/>
            </a:pPr>
            <a:r>
              <a:rPr lang="en-CA" sz="1400" dirty="0"/>
              <a:t>S. Alfattani, W. Jaafar, Y. Hmamouche, H. Yanikomeroglu, A. Yongacoglu, N.D. Dao, P. Zhu, “</a:t>
            </a:r>
            <a:r>
              <a:rPr lang="en-CA" sz="1400" dirty="0">
                <a:solidFill>
                  <a:srgbClr val="FF0000"/>
                </a:solidFill>
              </a:rPr>
              <a:t>Aerial platforms with reconfigurable smart surfaces for 5G and beyond</a:t>
            </a:r>
            <a:r>
              <a:rPr lang="en-CA" sz="1400" dirty="0"/>
              <a:t>”, </a:t>
            </a:r>
            <a:r>
              <a:rPr lang="en-CA" sz="1400" i="1" dirty="0"/>
              <a:t>IEEE Communications Magazine</a:t>
            </a:r>
            <a:r>
              <a:rPr lang="en-CA" sz="1400" dirty="0"/>
              <a:t>, Jan 2021. [</a:t>
            </a:r>
            <a:r>
              <a:rPr lang="en-CA" sz="1400" dirty="0">
                <a:solidFill>
                  <a:srgbClr val="9900FF"/>
                </a:solidFill>
              </a:rPr>
              <a:t>ieeexplore.ieee.org/document/9356531</a:t>
            </a:r>
            <a:r>
              <a:rPr lang="en-CA" sz="1400" dirty="0"/>
              <a:t>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" y="2075156"/>
            <a:ext cx="8534400" cy="7386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3399FF"/>
              </a:buClr>
              <a:defRPr/>
            </a:pPr>
            <a:r>
              <a:rPr lang="en-CA" sz="1400" dirty="0"/>
              <a:t>S. </a:t>
            </a:r>
            <a:r>
              <a:rPr lang="en-CA" sz="1400" dirty="0" err="1"/>
              <a:t>Alam</a:t>
            </a:r>
            <a:r>
              <a:rPr lang="en-CA" sz="1400" dirty="0"/>
              <a:t>, G. Karabulut Kurt, H. Yanikomeroglu, N.D. Dao, P. Zhu, “</a:t>
            </a:r>
            <a:r>
              <a:rPr lang="en-US" sz="1400" dirty="0">
                <a:solidFill>
                  <a:srgbClr val="FF0000"/>
                </a:solidFill>
              </a:rPr>
              <a:t>High altitude platform station based super macro base station constellations</a:t>
            </a:r>
            <a:r>
              <a:rPr lang="en-US" sz="1400" dirty="0"/>
              <a:t>”, </a:t>
            </a:r>
            <a:r>
              <a:rPr lang="en-CA" sz="1400" i="1" dirty="0"/>
              <a:t>IEEE Communications Magazine</a:t>
            </a:r>
            <a:r>
              <a:rPr lang="en-CA" sz="1400" dirty="0"/>
              <a:t>, Jan </a:t>
            </a:r>
            <a:r>
              <a:rPr lang="en-CA" sz="1400" dirty="0" smtClean="0"/>
              <a:t>2021. </a:t>
            </a:r>
            <a:r>
              <a:rPr lang="en-CA" sz="1400" dirty="0"/>
              <a:t>[</a:t>
            </a:r>
            <a:r>
              <a:rPr lang="en-CA" sz="1400" dirty="0">
                <a:solidFill>
                  <a:srgbClr val="9900FF"/>
                </a:solidFill>
              </a:rPr>
              <a:t>ieeexplore.ieee.org/document/9356529</a:t>
            </a:r>
            <a:r>
              <a:rPr lang="en-CA" sz="1400" dirty="0"/>
              <a:t>]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00" y="2854912"/>
            <a:ext cx="8534400" cy="7386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  <a:buClr>
                <a:srgbClr val="3399FF"/>
              </a:buClr>
              <a:defRPr/>
            </a:pPr>
            <a:r>
              <a:rPr lang="en-CA" sz="1400" dirty="0"/>
              <a:t>G. Kurt, M.G. Khoshkholgh, S. Alfattani, A. Ibrahim, T.S.J. Darwish, </a:t>
            </a:r>
            <a:r>
              <a:rPr lang="en-CA" sz="1400" dirty="0" err="1"/>
              <a:t>Md</a:t>
            </a:r>
            <a:r>
              <a:rPr lang="en-CA" sz="1400" dirty="0"/>
              <a:t> S. Alam, H. Yanikomeroglu, A. Yongacoglu, “</a:t>
            </a:r>
            <a:r>
              <a:rPr lang="en-US" sz="1400" dirty="0">
                <a:solidFill>
                  <a:srgbClr val="FF0000"/>
                </a:solidFill>
              </a:rPr>
              <a:t>A vision and framework for the high altitude platform station (HAPS) networks of the future</a:t>
            </a:r>
            <a:r>
              <a:rPr lang="en-CA" sz="1400" dirty="0"/>
              <a:t>”, </a:t>
            </a:r>
            <a:r>
              <a:rPr lang="en-CA" sz="1400" i="1" dirty="0"/>
              <a:t>IEEE Communications Surveys and Tutorials</a:t>
            </a:r>
            <a:r>
              <a:rPr lang="en-CA" sz="1400" dirty="0"/>
              <a:t>, Q2 2021. [</a:t>
            </a:r>
            <a:r>
              <a:rPr lang="en-CA" sz="1400" dirty="0">
                <a:solidFill>
                  <a:srgbClr val="9900FF"/>
                </a:solidFill>
              </a:rPr>
              <a:t>ieeexplore.ieee.org/document/9380673</a:t>
            </a:r>
            <a:r>
              <a:rPr lang="en-CA" sz="1400" dirty="0"/>
              <a:t>]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1000" y="5773444"/>
            <a:ext cx="8534400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  <a:buClr>
                <a:srgbClr val="3399FF"/>
              </a:buClr>
              <a:defRPr/>
            </a:pPr>
            <a:r>
              <a:rPr lang="en-CA" sz="1400" dirty="0"/>
              <a:t>W. Jaafar, H. Yanikomeroglu, “</a:t>
            </a:r>
            <a:r>
              <a:rPr lang="en-US" sz="1400" dirty="0">
                <a:solidFill>
                  <a:srgbClr val="FF3300"/>
                </a:solidFill>
              </a:rPr>
              <a:t>HAPS-ITS: Enabling future ITS services in trans-continental highways</a:t>
            </a:r>
            <a:r>
              <a:rPr lang="en-CA" sz="1400" dirty="0"/>
              <a:t>”, under review in </a:t>
            </a:r>
            <a:r>
              <a:rPr lang="en-CA" sz="1400" i="1" dirty="0"/>
              <a:t>IEEE Communications Magazine</a:t>
            </a:r>
            <a:r>
              <a:rPr lang="en-CA" sz="1400" dirty="0"/>
              <a:t>. [</a:t>
            </a:r>
            <a:r>
              <a:rPr lang="en-CA" sz="1400" dirty="0">
                <a:solidFill>
                  <a:srgbClr val="9900FF"/>
                </a:solidFill>
              </a:rPr>
              <a:t>arxiv.org/abs/2105.04756</a:t>
            </a:r>
            <a:r>
              <a:rPr lang="en-CA" sz="1400" dirty="0"/>
              <a:t>] 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04800" y="819151"/>
            <a:ext cx="8763000" cy="381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66"/>
                </a:solidFill>
                <a:latin typeface="Arial Narrow" pitchFamily="34" charset="0"/>
              </a:defRPr>
            </a:lvl9pPr>
          </a:lstStyle>
          <a:p>
            <a:r>
              <a:rPr lang="en-US" kern="0" dirty="0"/>
              <a:t>HAPS Networks Research @ Carleton: Concept and Vision </a:t>
            </a:r>
            <a:r>
              <a:rPr lang="en-US" kern="0" dirty="0" smtClean="0"/>
              <a:t>Papers 2021 </a:t>
            </a:r>
            <a:endParaRPr lang="en-CA" kern="0" dirty="0"/>
          </a:p>
        </p:txBody>
      </p:sp>
      <p:sp>
        <p:nvSpPr>
          <p:cNvPr id="18" name="TextBox 17"/>
          <p:cNvSpPr txBox="1"/>
          <p:nvPr/>
        </p:nvSpPr>
        <p:spPr>
          <a:xfrm>
            <a:off x="381000" y="3639572"/>
            <a:ext cx="8534400" cy="7386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3399FF"/>
              </a:buClr>
              <a:defRPr/>
            </a:pPr>
            <a:r>
              <a:rPr lang="en-CA" sz="1400" dirty="0"/>
              <a:t>T. Darwish, G. Karabulut Kurt, H. Yanikomeroglu, G. Senarath, P. Zhu, “</a:t>
            </a:r>
            <a:r>
              <a:rPr lang="en-US" sz="1400" dirty="0">
                <a:solidFill>
                  <a:srgbClr val="FF0000"/>
                </a:solidFill>
              </a:rPr>
              <a:t>A vision of self-evolving network management for future intelligent vertical HetNet</a:t>
            </a:r>
            <a:r>
              <a:rPr lang="en-CA" sz="1400" dirty="0"/>
              <a:t>”, </a:t>
            </a:r>
            <a:r>
              <a:rPr lang="en-CA" sz="1400" i="1" dirty="0"/>
              <a:t>IEEE Wireless Communications Magazine</a:t>
            </a:r>
            <a:r>
              <a:rPr lang="en-CA" sz="1400" dirty="0"/>
              <a:t>, Aug 2021. [</a:t>
            </a:r>
            <a:r>
              <a:rPr lang="en-CA" sz="1400" dirty="0">
                <a:solidFill>
                  <a:srgbClr val="9900FF"/>
                </a:solidFill>
              </a:rPr>
              <a:t>ieeexplore.ieee.org/document/9535454</a:t>
            </a:r>
            <a:r>
              <a:rPr lang="en-CA" sz="1400" dirty="0"/>
              <a:t>]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1000" y="4419600"/>
            <a:ext cx="8534400" cy="7386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  <a:buClr>
                <a:srgbClr val="3399FF"/>
              </a:buClr>
              <a:defRPr/>
            </a:pPr>
            <a:r>
              <a:rPr lang="en-CA" sz="1400" dirty="0"/>
              <a:t>G. Karabulut Kurt, H. Yanikomeroglu, “</a:t>
            </a:r>
            <a:r>
              <a:rPr lang="en-US" sz="1400" dirty="0">
                <a:solidFill>
                  <a:srgbClr val="FF0000"/>
                </a:solidFill>
              </a:rPr>
              <a:t>Communication, computing, caching, and sensing for next generation aerial delivery networks: Using a high-altitude platform station as an enabling technology </a:t>
            </a:r>
            <a:r>
              <a:rPr lang="en-CA" sz="1400" dirty="0"/>
              <a:t>”, </a:t>
            </a:r>
            <a:r>
              <a:rPr lang="en-CA" sz="1400" i="1" dirty="0"/>
              <a:t>IEEE Vehicular Technology Magazine</a:t>
            </a:r>
            <a:r>
              <a:rPr lang="en-CA" sz="1400" dirty="0"/>
              <a:t>, Sep 2021. [</a:t>
            </a:r>
            <a:r>
              <a:rPr lang="en-CA" sz="1400" dirty="0">
                <a:solidFill>
                  <a:srgbClr val="9900FF"/>
                </a:solidFill>
              </a:rPr>
              <a:t>ieeexplore.ieee.org/document/9462712</a:t>
            </a:r>
            <a:r>
              <a:rPr lang="en-CA" sz="1400" dirty="0"/>
              <a:t>]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1001" y="5199018"/>
            <a:ext cx="8534400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  <a:buClr>
                <a:srgbClr val="3399FF"/>
              </a:buClr>
              <a:defRPr/>
            </a:pPr>
            <a:r>
              <a:rPr lang="en-CA" sz="1400" dirty="0"/>
              <a:t>N. Cherif, W. Jaafar, H. Yanikomeroglu, A. Yongacoglu, “</a:t>
            </a:r>
            <a:r>
              <a:rPr lang="en-CA" sz="1400" dirty="0">
                <a:solidFill>
                  <a:srgbClr val="FF0000"/>
                </a:solidFill>
              </a:rPr>
              <a:t>3D Aerial highways: The key enabler of the retail industry transformation</a:t>
            </a:r>
            <a:r>
              <a:rPr lang="en-CA" sz="1400" dirty="0"/>
              <a:t>”, </a:t>
            </a:r>
            <a:r>
              <a:rPr lang="en-CA" sz="1400" i="1" dirty="0"/>
              <a:t>IEEE Communications Magazine</a:t>
            </a:r>
            <a:r>
              <a:rPr lang="en-CA" sz="1400" dirty="0"/>
              <a:t>, Sep 2021</a:t>
            </a:r>
            <a:r>
              <a:rPr lang="en-CA" sz="1400" i="1" dirty="0"/>
              <a:t>.</a:t>
            </a:r>
            <a:r>
              <a:rPr lang="en-CA" sz="1400" dirty="0"/>
              <a:t> [</a:t>
            </a:r>
            <a:r>
              <a:rPr lang="en-CA" sz="1400" dirty="0">
                <a:solidFill>
                  <a:srgbClr val="9900FF"/>
                </a:solidFill>
              </a:rPr>
              <a:t>arxiv.org/abs/2009.09477</a:t>
            </a:r>
            <a:r>
              <a:rPr lang="en-CA" sz="1400" dirty="0"/>
              <a:t>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1000" y="6356412"/>
            <a:ext cx="5655459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rgbClr val="FF3300"/>
            </a:solidFill>
          </a:ln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US" sz="1400" dirty="0">
                <a:latin typeface="+mn-lt"/>
              </a:rPr>
              <a:t>https://www.</a:t>
            </a:r>
            <a:r>
              <a:rPr lang="en-US" sz="1400" dirty="0">
                <a:solidFill>
                  <a:srgbClr val="FF0000"/>
                </a:solidFill>
                <a:latin typeface="+mn-lt"/>
              </a:rPr>
              <a:t>youtube</a:t>
            </a:r>
            <a:r>
              <a:rPr lang="en-US" sz="1400" dirty="0">
                <a:latin typeface="+mn-lt"/>
              </a:rPr>
              <a:t>.com/channel/UCE7CGxWVxDbRFJUO-inSDOA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683479B-6C37-4772-8C2B-9125D4FF597F}"/>
              </a:ext>
            </a:extLst>
          </p:cNvPr>
          <p:cNvSpPr txBox="1"/>
          <p:nvPr/>
        </p:nvSpPr>
        <p:spPr>
          <a:xfrm>
            <a:off x="6916135" y="6356412"/>
            <a:ext cx="1999265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rgbClr val="FF3300"/>
            </a:solidFill>
          </a:ln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US" sz="1400" dirty="0">
                <a:latin typeface="+mn-lt"/>
              </a:rPr>
              <a:t>halim@sce.carleton.ca</a:t>
            </a:r>
          </a:p>
        </p:txBody>
      </p:sp>
    </p:spTree>
    <p:extLst>
      <p:ext uri="{BB962C8B-B14F-4D97-AF65-F5344CB8AC3E}">
        <p14:creationId xmlns:p14="http://schemas.microsoft.com/office/powerpoint/2010/main" xmlns="" val="60203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457200" y="838200"/>
            <a:ext cx="6324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9091" name="Content Placeholder 2"/>
          <p:cNvSpPr>
            <a:spLocks noGrp="1"/>
          </p:cNvSpPr>
          <p:nvPr>
            <p:ph idx="4294967295"/>
          </p:nvPr>
        </p:nvSpPr>
        <p:spPr>
          <a:xfrm>
            <a:off x="228600" y="1304925"/>
            <a:ext cx="9372600" cy="5248275"/>
          </a:xfrm>
        </p:spPr>
        <p:txBody>
          <a:bodyPr/>
          <a:lstStyle/>
          <a:p>
            <a:pPr marL="0" indent="0">
              <a:buNone/>
            </a:pPr>
            <a:endParaRPr lang="en-US" sz="1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ITU:	WP5C Fixed Wireless Systems (satellites &amp; </a:t>
            </a:r>
            <a:r>
              <a:rPr lang="en-US" dirty="0">
                <a:solidFill>
                  <a:srgbClr val="FF3300"/>
                </a:solidFill>
                <a:sym typeface="Wingdings" panose="05000000000000000000" pitchFamily="2" charset="2"/>
              </a:rPr>
              <a:t>HAPS</a:t>
            </a:r>
            <a:r>
              <a:rPr lang="en-US" dirty="0">
                <a:sym typeface="Wingdings" panose="05000000000000000000" pitchFamily="2" charset="2"/>
              </a:rPr>
              <a:t>)  || 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        	WP5D IMT (Int’l Mobile Telecommunications) Systems (cellular)</a:t>
            </a:r>
          </a:p>
          <a:p>
            <a:endParaRPr lang="en-US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 	WP5C Fixed Wireless Systems (satellites &amp; </a:t>
            </a:r>
            <a:r>
              <a:rPr lang="en-US" dirty="0">
                <a:solidFill>
                  <a:srgbClr val="FF3300"/>
                </a:solidFill>
                <a:sym typeface="Wingdings" panose="05000000000000000000" pitchFamily="2" charset="2"/>
              </a:rPr>
              <a:t>HAPS</a:t>
            </a:r>
            <a:r>
              <a:rPr lang="en-US" dirty="0">
                <a:sym typeface="Wingdings" panose="05000000000000000000" pitchFamily="2" charset="2"/>
              </a:rPr>
              <a:t>)  || 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        	WP5D IMT Systems (cellular &amp; </a:t>
            </a:r>
            <a:r>
              <a:rPr lang="en-US" dirty="0">
                <a:solidFill>
                  <a:srgbClr val="FF3300"/>
                </a:solidFill>
                <a:sym typeface="Wingdings" panose="05000000000000000000" pitchFamily="2" charset="2"/>
              </a:rPr>
              <a:t>HIBS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12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1200" dirty="0">
                <a:sym typeface="Wingdings" panose="05000000000000000000" pitchFamily="2" charset="2"/>
              </a:rPr>
              <a:t>	</a:t>
            </a:r>
            <a:endParaRPr lang="en-US" sz="1400" dirty="0">
              <a:sym typeface="Wingdings" panose="05000000000000000000" pitchFamily="2" charset="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15000" y="3048000"/>
            <a:ext cx="3429000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US" dirty="0" smtClean="0">
                <a:latin typeface="Arial" pitchFamily="34" charset="0"/>
              </a:rPr>
              <a:t>WRC-19 Resolution 247</a:t>
            </a:r>
            <a:endParaRPr lang="en-US" dirty="0" smtClean="0">
              <a:latin typeface="+mn-lt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HIBS</a:t>
            </a:r>
            <a:r>
              <a:rPr lang="en-US" dirty="0">
                <a:latin typeface="+mn-lt"/>
              </a:rPr>
              <a:t>: </a:t>
            </a:r>
            <a:r>
              <a:rPr lang="en-US" dirty="0" smtClean="0">
                <a:latin typeface="+mn-lt"/>
              </a:rPr>
              <a:t>HAPS </a:t>
            </a:r>
            <a:r>
              <a:rPr lang="en-US" dirty="0">
                <a:latin typeface="+mn-lt"/>
              </a:rPr>
              <a:t>as an IMT </a:t>
            </a:r>
            <a:r>
              <a:rPr lang="en-US" dirty="0" smtClean="0">
                <a:latin typeface="+mn-lt"/>
              </a:rPr>
              <a:t>BS</a:t>
            </a:r>
          </a:p>
          <a:p>
            <a:endParaRPr lang="en-US" altLang="en-US" sz="800" dirty="0" smtClean="0">
              <a:latin typeface="Arial" pitchFamily="34" charset="0"/>
            </a:endParaRPr>
          </a:p>
          <a:p>
            <a:r>
              <a:rPr lang="en-US" altLang="en-US" dirty="0" smtClean="0">
                <a:latin typeface="Arial" pitchFamily="34" charset="0"/>
              </a:rPr>
              <a:t>WRC-23 Agenda </a:t>
            </a:r>
            <a:r>
              <a:rPr lang="en-US" altLang="en-US" dirty="0">
                <a:latin typeface="Arial" pitchFamily="34" charset="0"/>
              </a:rPr>
              <a:t>item 1.4</a:t>
            </a:r>
          </a:p>
          <a:p>
            <a:r>
              <a:rPr lang="en-US" altLang="en-US" dirty="0">
                <a:latin typeface="Arial" pitchFamily="34" charset="0"/>
              </a:rPr>
              <a:t>&lt; 2.7 GHz harmonized </a:t>
            </a:r>
            <a:r>
              <a:rPr lang="en-US" altLang="en-US" dirty="0" smtClean="0">
                <a:latin typeface="Arial" pitchFamily="34" charset="0"/>
              </a:rPr>
              <a:t>with IMT</a:t>
            </a:r>
            <a:endParaRPr lang="en-US" altLang="en-US" dirty="0">
              <a:latin typeface="Arial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57200" y="819151"/>
            <a:ext cx="85344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 smtClean="0">
                <a:solidFill>
                  <a:srgbClr val="000066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HAPS/HIBS in ITU &amp; 3GPP: </a:t>
            </a:r>
            <a:r>
              <a:rPr lang="en-US" sz="24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Rural &amp; Remote </a:t>
            </a:r>
            <a:r>
              <a:rPr lang="en-US" sz="2400" b="1" kern="0" dirty="0" smtClean="0">
                <a:solidFill>
                  <a:srgbClr val="000066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 </a:t>
            </a:r>
            <a:r>
              <a:rPr lang="en-US" sz="24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Urban</a:t>
            </a:r>
            <a:r>
              <a:rPr lang="en-US" sz="2400" b="1" kern="0" dirty="0" smtClean="0">
                <a:solidFill>
                  <a:srgbClr val="000066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  </a:t>
            </a:r>
            <a:r>
              <a:rPr lang="en-US" sz="2400" b="1" kern="0" noProof="0" dirty="0" smtClean="0">
                <a:solidFill>
                  <a:srgbClr val="000066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114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457200" y="838200"/>
            <a:ext cx="6324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9091" name="Content Placeholder 2"/>
          <p:cNvSpPr>
            <a:spLocks noGrp="1"/>
          </p:cNvSpPr>
          <p:nvPr>
            <p:ph idx="4294967295"/>
          </p:nvPr>
        </p:nvSpPr>
        <p:spPr>
          <a:xfrm>
            <a:off x="228600" y="1304925"/>
            <a:ext cx="9372600" cy="5248275"/>
          </a:xfrm>
        </p:spPr>
        <p:txBody>
          <a:bodyPr/>
          <a:lstStyle/>
          <a:p>
            <a:pPr marL="0" indent="0">
              <a:buNone/>
            </a:pPr>
            <a:endParaRPr lang="en-US" sz="1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ITU:	WP5C Fixed Wireless Systems (satellites &amp; </a:t>
            </a:r>
            <a:r>
              <a:rPr lang="en-US" dirty="0">
                <a:solidFill>
                  <a:srgbClr val="FF3300"/>
                </a:solidFill>
                <a:sym typeface="Wingdings" panose="05000000000000000000" pitchFamily="2" charset="2"/>
              </a:rPr>
              <a:t>HAPS</a:t>
            </a:r>
            <a:r>
              <a:rPr lang="en-US" dirty="0">
                <a:sym typeface="Wingdings" panose="05000000000000000000" pitchFamily="2" charset="2"/>
              </a:rPr>
              <a:t>)  || 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        	WP5D IMT (Int’l Mobile Telecommunications) Systems (cellular)</a:t>
            </a:r>
          </a:p>
          <a:p>
            <a:endParaRPr lang="en-US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 	WP5C Fixed Wireless Systems (satellites &amp; </a:t>
            </a:r>
            <a:r>
              <a:rPr lang="en-US" dirty="0">
                <a:solidFill>
                  <a:srgbClr val="FF3300"/>
                </a:solidFill>
                <a:sym typeface="Wingdings" panose="05000000000000000000" pitchFamily="2" charset="2"/>
              </a:rPr>
              <a:t>HAPS</a:t>
            </a:r>
            <a:r>
              <a:rPr lang="en-US" dirty="0">
                <a:sym typeface="Wingdings" panose="05000000000000000000" pitchFamily="2" charset="2"/>
              </a:rPr>
              <a:t>)  || 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        	WP5D IMT Systems (cellular &amp; </a:t>
            </a:r>
            <a:r>
              <a:rPr lang="en-US" dirty="0">
                <a:solidFill>
                  <a:srgbClr val="FF3300"/>
                </a:solidFill>
                <a:sym typeface="Wingdings" panose="05000000000000000000" pitchFamily="2" charset="2"/>
              </a:rPr>
              <a:t>HIBS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3GPP: 	Terrestrial-satellite integration discussions 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	since early 1990s: 2G, 3G, 4G, 5G </a:t>
            </a:r>
          </a:p>
          <a:p>
            <a:pPr marL="0" indent="0">
              <a:buNone/>
            </a:pPr>
            <a:endParaRPr lang="en-US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	NTN (satellites &amp; </a:t>
            </a:r>
            <a:r>
              <a:rPr lang="en-US" dirty="0">
                <a:solidFill>
                  <a:srgbClr val="FF3300"/>
                </a:solidFill>
                <a:sym typeface="Wingdings" panose="05000000000000000000" pitchFamily="2" charset="2"/>
              </a:rPr>
              <a:t>HAPS=HIBS</a:t>
            </a:r>
            <a:r>
              <a:rPr lang="en-US" dirty="0">
                <a:sym typeface="Wingdings" panose="05000000000000000000" pitchFamily="2" charset="2"/>
              </a:rPr>
              <a:t>)      ||   UAS</a:t>
            </a:r>
          </a:p>
          <a:p>
            <a:pPr marL="0" indent="0">
              <a:buNone/>
            </a:pPr>
            <a:endParaRPr lang="en-US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	NTN (satellites)   ||   </a:t>
            </a:r>
            <a:r>
              <a:rPr lang="en-US" dirty="0">
                <a:solidFill>
                  <a:srgbClr val="FF3300"/>
                </a:solidFill>
                <a:sym typeface="Wingdings" panose="05000000000000000000" pitchFamily="2" charset="2"/>
              </a:rPr>
              <a:t>HAPS=HIBS</a:t>
            </a:r>
            <a:r>
              <a:rPr lang="en-US" dirty="0">
                <a:sym typeface="Wingdings" panose="05000000000000000000" pitchFamily="2" charset="2"/>
              </a:rPr>
              <a:t>   ||   UAS</a:t>
            </a:r>
          </a:p>
          <a:p>
            <a:pPr marL="0" indent="0">
              <a:buNone/>
            </a:pPr>
            <a:endParaRPr lang="en-US" sz="12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1200" dirty="0">
                <a:sym typeface="Wingdings" panose="05000000000000000000" pitchFamily="2" charset="2"/>
              </a:rPr>
              <a:t>	</a:t>
            </a:r>
            <a:endParaRPr lang="en-US" sz="1400" dirty="0">
              <a:sym typeface="Wingdings" panose="05000000000000000000" pitchFamily="2" charset="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15000" y="3048000"/>
            <a:ext cx="3429000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US" dirty="0" smtClean="0">
                <a:latin typeface="Arial" pitchFamily="34" charset="0"/>
              </a:rPr>
              <a:t>WRC-19 Resolution 247</a:t>
            </a:r>
            <a:endParaRPr lang="en-US" dirty="0" smtClean="0">
              <a:latin typeface="+mn-lt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HIBS</a:t>
            </a:r>
            <a:r>
              <a:rPr lang="en-US" dirty="0">
                <a:latin typeface="+mn-lt"/>
              </a:rPr>
              <a:t>: </a:t>
            </a:r>
            <a:r>
              <a:rPr lang="en-US" dirty="0" smtClean="0">
                <a:latin typeface="+mn-lt"/>
              </a:rPr>
              <a:t>HAPS </a:t>
            </a:r>
            <a:r>
              <a:rPr lang="en-US" dirty="0">
                <a:latin typeface="+mn-lt"/>
              </a:rPr>
              <a:t>as an IMT </a:t>
            </a:r>
            <a:r>
              <a:rPr lang="en-US" dirty="0" smtClean="0">
                <a:latin typeface="+mn-lt"/>
              </a:rPr>
              <a:t>BS</a:t>
            </a:r>
          </a:p>
          <a:p>
            <a:endParaRPr lang="en-US" altLang="en-US" sz="800" dirty="0" smtClean="0">
              <a:latin typeface="Arial" pitchFamily="34" charset="0"/>
            </a:endParaRPr>
          </a:p>
          <a:p>
            <a:r>
              <a:rPr lang="en-US" altLang="en-US" dirty="0" smtClean="0">
                <a:latin typeface="Arial" pitchFamily="34" charset="0"/>
              </a:rPr>
              <a:t>WRC-23 Agenda </a:t>
            </a:r>
            <a:r>
              <a:rPr lang="en-US" altLang="en-US" dirty="0">
                <a:latin typeface="Arial" pitchFamily="34" charset="0"/>
              </a:rPr>
              <a:t>item 1.4</a:t>
            </a:r>
          </a:p>
          <a:p>
            <a:r>
              <a:rPr lang="en-US" altLang="en-US" dirty="0">
                <a:latin typeface="Arial" pitchFamily="34" charset="0"/>
              </a:rPr>
              <a:t>&lt; 2.7 GHz harmonized </a:t>
            </a:r>
            <a:r>
              <a:rPr lang="en-US" altLang="en-US" dirty="0" smtClean="0">
                <a:latin typeface="Arial" pitchFamily="34" charset="0"/>
              </a:rPr>
              <a:t>with IMT</a:t>
            </a:r>
            <a:endParaRPr lang="en-US" altLang="en-US" dirty="0">
              <a:latin typeface="Arial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57200" y="819151"/>
            <a:ext cx="85344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 smtClean="0">
                <a:solidFill>
                  <a:srgbClr val="000066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HAPS/HIBS in ITU &amp; 3GPP: </a:t>
            </a:r>
            <a:r>
              <a:rPr lang="en-US" sz="24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Rural &amp; Remote </a:t>
            </a:r>
            <a:r>
              <a:rPr lang="en-US" sz="2400" b="1" kern="0" dirty="0" smtClean="0">
                <a:solidFill>
                  <a:srgbClr val="000066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 </a:t>
            </a:r>
            <a:r>
              <a:rPr lang="en-US" sz="24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Urban</a:t>
            </a:r>
            <a:r>
              <a:rPr lang="en-US" sz="2400" b="1" kern="0" dirty="0" smtClean="0">
                <a:solidFill>
                  <a:srgbClr val="000066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  </a:t>
            </a:r>
            <a:r>
              <a:rPr lang="en-US" sz="2400" b="1" kern="0" noProof="0" dirty="0" smtClean="0">
                <a:solidFill>
                  <a:srgbClr val="000066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898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680704" cy="5172075"/>
          </a:xfrm>
        </p:spPr>
        <p:txBody>
          <a:bodyPr/>
          <a:lstStyle/>
          <a:p>
            <a:r>
              <a:rPr lang="en-US" sz="1400" b="1" dirty="0">
                <a:solidFill>
                  <a:srgbClr val="FF0000"/>
                </a:solidFill>
              </a:rPr>
              <a:t>Scalable</a:t>
            </a:r>
            <a:r>
              <a:rPr lang="en-US" sz="1400" dirty="0"/>
              <a:t>; no big upfront investment; can start with 1 HAPS, no need for 1000s of LEOs </a:t>
            </a:r>
          </a:p>
          <a:p>
            <a:r>
              <a:rPr lang="en-US" sz="1400" dirty="0"/>
              <a:t>Easy to launch (just an open field)</a:t>
            </a:r>
          </a:p>
          <a:p>
            <a:r>
              <a:rPr lang="en-US" sz="1400" dirty="0"/>
              <a:t>Deploy wherever necessary </a:t>
            </a:r>
          </a:p>
          <a:p>
            <a:endParaRPr lang="en-US" sz="1400" dirty="0"/>
          </a:p>
          <a:p>
            <a:r>
              <a:rPr lang="en-US" sz="1400" b="1" dirty="0">
                <a:solidFill>
                  <a:srgbClr val="FF0000"/>
                </a:solidFill>
              </a:rPr>
              <a:t>Evolutionary</a:t>
            </a:r>
            <a:r>
              <a:rPr lang="en-US" sz="1400" dirty="0"/>
              <a:t>; logical next level in multi-tier </a:t>
            </a:r>
            <a:r>
              <a:rPr lang="en-US" sz="1400" dirty="0" smtClean="0"/>
              <a:t>Vertical HetNets (</a:t>
            </a:r>
            <a:r>
              <a:rPr lang="en-US" sz="1400" dirty="0" smtClean="0">
                <a:solidFill>
                  <a:srgbClr val="FF0000"/>
                </a:solidFill>
              </a:rPr>
              <a:t>VHetNet</a:t>
            </a:r>
            <a:r>
              <a:rPr lang="en-US" sz="1400" dirty="0" smtClean="0"/>
              <a:t>s), </a:t>
            </a:r>
            <a:r>
              <a:rPr lang="en-US" sz="1400" dirty="0"/>
              <a:t>easy integration</a:t>
            </a:r>
          </a:p>
          <a:p>
            <a:r>
              <a:rPr lang="en-US" sz="1400" dirty="0"/>
              <a:t>Owned by MNO, same/similar eco-system</a:t>
            </a:r>
          </a:p>
          <a:p>
            <a:r>
              <a:rPr lang="en-US" sz="1400" dirty="0"/>
              <a:t>xG cellular air-interface (no need for dedicated air-interface)</a:t>
            </a:r>
          </a:p>
          <a:p>
            <a:endParaRPr lang="en-US" sz="1400" dirty="0"/>
          </a:p>
          <a:p>
            <a:r>
              <a:rPr lang="en-US" sz="1400" b="1" dirty="0">
                <a:solidFill>
                  <a:srgbClr val="FF0000"/>
                </a:solidFill>
              </a:rPr>
              <a:t>Geostationary</a:t>
            </a:r>
          </a:p>
          <a:p>
            <a:r>
              <a:rPr lang="en-US" sz="1400" dirty="0"/>
              <a:t>No tracking on the ground</a:t>
            </a:r>
          </a:p>
          <a:p>
            <a:r>
              <a:rPr lang="en-US" sz="1400" dirty="0"/>
              <a:t>No networking concerns (handoff, routing, addressing difficulties)</a:t>
            </a:r>
          </a:p>
          <a:p>
            <a:endParaRPr lang="en-US" sz="1400" dirty="0"/>
          </a:p>
          <a:p>
            <a:r>
              <a:rPr lang="en-US" sz="1400" b="1" dirty="0">
                <a:solidFill>
                  <a:srgbClr val="FF0000"/>
                </a:solidFill>
              </a:rPr>
              <a:t>Closer to earth</a:t>
            </a:r>
          </a:p>
          <a:p>
            <a:r>
              <a:rPr lang="en-US" sz="1400" dirty="0"/>
              <a:t>Low latency</a:t>
            </a:r>
          </a:p>
          <a:p>
            <a:r>
              <a:rPr lang="en-US" sz="1400" dirty="0"/>
              <a:t>Low pathloss: Direct link to UE</a:t>
            </a:r>
          </a:p>
          <a:p>
            <a:r>
              <a:rPr lang="en-US" sz="1400" dirty="0"/>
              <a:t>Outdoors and indoors</a:t>
            </a:r>
          </a:p>
          <a:p>
            <a:r>
              <a:rPr lang="en-US" sz="1400" dirty="0"/>
              <a:t>mmWave up to 100 GHz (high rates)</a:t>
            </a:r>
          </a:p>
          <a:p>
            <a:endParaRPr lang="en-US" sz="1400" dirty="0"/>
          </a:p>
          <a:p>
            <a:r>
              <a:rPr lang="en-US" sz="1400" b="1" dirty="0">
                <a:solidFill>
                  <a:srgbClr val="FF0000"/>
                </a:solidFill>
              </a:rPr>
              <a:t>Legislation-friendly</a:t>
            </a:r>
            <a:r>
              <a:rPr lang="en-US" sz="1400" dirty="0"/>
              <a:t>; no data privacy concerns</a:t>
            </a:r>
          </a:p>
          <a:p>
            <a:r>
              <a:rPr lang="en-US" sz="1400" dirty="0"/>
              <a:t>No international agreements, regularity barriers, spectrum rights</a:t>
            </a:r>
          </a:p>
          <a:p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pPr>
              <a:buNone/>
            </a:pPr>
            <a:r>
              <a:rPr lang="en-US" sz="1400" dirty="0"/>
              <a:t>	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HAPS Features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xmlns="" val="264715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447800" y="2678668"/>
            <a:ext cx="2310056" cy="120032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pitchFamily="34" charset="0"/>
              </a:rPr>
              <a:t>Higher area capacity</a:t>
            </a:r>
          </a:p>
          <a:p>
            <a:r>
              <a:rPr lang="en-US" dirty="0">
                <a:latin typeface="Arial Narrow" pitchFamily="34" charset="0"/>
              </a:rPr>
              <a:t>Lower pathloss (65 dB ↓)</a:t>
            </a:r>
          </a:p>
          <a:p>
            <a:r>
              <a:rPr lang="en-US" dirty="0">
                <a:latin typeface="Arial Narrow" pitchFamily="34" charset="0"/>
              </a:rPr>
              <a:t>Lower latency </a:t>
            </a:r>
          </a:p>
          <a:p>
            <a:r>
              <a:rPr lang="en-US" dirty="0">
                <a:latin typeface="Arial Narrow" pitchFamily="34" charset="0"/>
              </a:rPr>
              <a:t>(RTT: 239 </a:t>
            </a:r>
            <a:r>
              <a:rPr lang="en-US" dirty="0" err="1">
                <a:latin typeface="Arial Narrow" pitchFamily="34" charset="0"/>
              </a:rPr>
              <a:t>ms</a:t>
            </a:r>
            <a:r>
              <a:rPr lang="en-US" dirty="0">
                <a:latin typeface="Arial Narrow" pitchFamily="34" charset="0"/>
              </a:rPr>
              <a:t> </a:t>
            </a:r>
            <a:r>
              <a:rPr lang="en-US" dirty="0">
                <a:latin typeface="Arial Narrow" pitchFamily="34" charset="0"/>
                <a:sym typeface="Wingdings" panose="05000000000000000000" pitchFamily="2" charset="2"/>
              </a:rPr>
              <a:t> 133 </a:t>
            </a:r>
            <a:r>
              <a:rPr lang="en-US" dirty="0" err="1"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en-US" dirty="0" err="1">
                <a:latin typeface="Arial Narrow" pitchFamily="34" charset="0"/>
                <a:sym typeface="Wingdings" panose="05000000000000000000" pitchFamily="2" charset="2"/>
              </a:rPr>
              <a:t>s</a:t>
            </a:r>
            <a:r>
              <a:rPr lang="en-US" dirty="0">
                <a:latin typeface="Arial Narrow" pitchFamily="34" charset="0"/>
              </a:rPr>
              <a:t>)</a:t>
            </a:r>
            <a:endParaRPr lang="en-CA" dirty="0">
              <a:latin typeface="Arial Narrow" pitchFamily="34" charset="0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1752600" y="1905000"/>
            <a:ext cx="1371600" cy="685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0488" tIns="44450" rIns="90488" bIns="44450"/>
          <a:lstStyle/>
          <a:p>
            <a:pPr algn="ctr">
              <a:lnSpc>
                <a:spcPct val="110000"/>
              </a:lnSpc>
              <a:spcBef>
                <a:spcPct val="20000"/>
              </a:spcBef>
              <a:buClr>
                <a:srgbClr val="3399FF"/>
              </a:buClr>
              <a:buFont typeface="Monotype Sorts" pitchFamily="2" charset="2"/>
              <a:buNone/>
              <a:defRPr/>
            </a:pPr>
            <a:endParaRPr lang="en-CA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HAPS like a GEO or LEO or Macro BS?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019800" y="1905000"/>
            <a:ext cx="1371600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0488" tIns="44450" rIns="90488" bIns="44450"/>
          <a:lstStyle/>
          <a:p>
            <a:pPr algn="ctr">
              <a:lnSpc>
                <a:spcPct val="110000"/>
              </a:lnSpc>
              <a:spcBef>
                <a:spcPct val="20000"/>
              </a:spcBef>
              <a:buClr>
                <a:srgbClr val="3399FF"/>
              </a:buClr>
              <a:buFont typeface="Monotype Sorts" pitchFamily="2" charset="2"/>
              <a:buNone/>
              <a:defRPr/>
            </a:pPr>
            <a:endParaRPr lang="en-CA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392923" y="2057400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pitchFamily="34" charset="0"/>
              </a:rPr>
              <a:t>LEO</a:t>
            </a:r>
            <a:endParaRPr lang="en-CA" dirty="0">
              <a:latin typeface="Arial Narrow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136944" y="2069068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pitchFamily="34" charset="0"/>
              </a:rPr>
              <a:t>GEO</a:t>
            </a:r>
            <a:endParaRPr lang="en-CA" dirty="0">
              <a:latin typeface="Arial Narrow" pitchFamily="34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3886200" y="4724400"/>
            <a:ext cx="1371600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0488" tIns="44450" rIns="90488" bIns="44450"/>
          <a:lstStyle/>
          <a:p>
            <a:pPr algn="ctr">
              <a:lnSpc>
                <a:spcPct val="110000"/>
              </a:lnSpc>
              <a:spcBef>
                <a:spcPct val="20000"/>
              </a:spcBef>
              <a:buClr>
                <a:srgbClr val="3399FF"/>
              </a:buClr>
              <a:buFont typeface="Monotype Sorts" pitchFamily="2" charset="2"/>
              <a:buNone/>
              <a:defRPr/>
            </a:pPr>
            <a:endParaRPr lang="en-CA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38600" y="4888468"/>
            <a:ext cx="10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pitchFamily="34" charset="0"/>
              </a:rPr>
              <a:t>Macro BS</a:t>
            </a:r>
          </a:p>
        </p:txBody>
      </p:sp>
      <p:cxnSp>
        <p:nvCxnSpPr>
          <p:cNvPr id="13" name="Straight Arrow Connector 26"/>
          <p:cNvCxnSpPr>
            <a:cxnSpLocks noChangeShapeType="1"/>
            <a:endCxn id="51" idx="3"/>
          </p:cNvCxnSpPr>
          <p:nvPr/>
        </p:nvCxnSpPr>
        <p:spPr bwMode="auto">
          <a:xfrm flipH="1" flipV="1">
            <a:off x="3124200" y="2247900"/>
            <a:ext cx="762000" cy="876301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none" w="med" len="med"/>
          </a:ln>
        </p:spPr>
      </p:cxnSp>
      <p:sp>
        <p:nvSpPr>
          <p:cNvPr id="15" name="Rectangle 14"/>
          <p:cNvSpPr/>
          <p:nvPr/>
        </p:nvSpPr>
        <p:spPr bwMode="auto">
          <a:xfrm>
            <a:off x="3886199" y="3124200"/>
            <a:ext cx="1447801" cy="685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0488" tIns="44450" rIns="90488" bIns="44450"/>
          <a:lstStyle/>
          <a:p>
            <a:pPr algn="ctr">
              <a:lnSpc>
                <a:spcPct val="110000"/>
              </a:lnSpc>
              <a:spcBef>
                <a:spcPct val="20000"/>
              </a:spcBef>
              <a:buClr>
                <a:srgbClr val="3399FF"/>
              </a:buClr>
              <a:buFont typeface="Monotype Sorts" pitchFamily="2" charset="2"/>
              <a:buNone/>
              <a:defRPr/>
            </a:pPr>
            <a:endParaRPr lang="en-CA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52167" y="3249791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 Narrow" pitchFamily="34" charset="0"/>
              </a:rPr>
              <a:t>HAPS</a:t>
            </a:r>
          </a:p>
        </p:txBody>
      </p:sp>
    </p:spTree>
    <p:extLst>
      <p:ext uri="{BB962C8B-B14F-4D97-AF65-F5344CB8AC3E}">
        <p14:creationId xmlns:p14="http://schemas.microsoft.com/office/powerpoint/2010/main" xmlns="" val="120504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 bwMode="auto">
          <a:xfrm>
            <a:off x="1752600" y="1905000"/>
            <a:ext cx="1371600" cy="685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0488" tIns="44450" rIns="90488" bIns="44450"/>
          <a:lstStyle/>
          <a:p>
            <a:pPr algn="ctr">
              <a:lnSpc>
                <a:spcPct val="110000"/>
              </a:lnSpc>
              <a:spcBef>
                <a:spcPct val="20000"/>
              </a:spcBef>
              <a:buClr>
                <a:srgbClr val="3399FF"/>
              </a:buClr>
              <a:buFont typeface="Monotype Sorts" pitchFamily="2" charset="2"/>
              <a:buNone/>
              <a:defRPr/>
            </a:pPr>
            <a:endParaRPr lang="en-CA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HAPS like a GEO or LEO or Macro BS?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019800" y="1905000"/>
            <a:ext cx="1371600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0488" tIns="44450" rIns="90488" bIns="44450"/>
          <a:lstStyle/>
          <a:p>
            <a:pPr algn="ctr">
              <a:lnSpc>
                <a:spcPct val="110000"/>
              </a:lnSpc>
              <a:spcBef>
                <a:spcPct val="20000"/>
              </a:spcBef>
              <a:buClr>
                <a:srgbClr val="3399FF"/>
              </a:buClr>
              <a:buFont typeface="Monotype Sorts" pitchFamily="2" charset="2"/>
              <a:buNone/>
              <a:defRPr/>
            </a:pPr>
            <a:endParaRPr lang="en-CA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392923" y="2057400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pitchFamily="34" charset="0"/>
              </a:rPr>
              <a:t>LEO</a:t>
            </a:r>
            <a:endParaRPr lang="en-CA" dirty="0">
              <a:latin typeface="Arial Narrow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136944" y="2069068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pitchFamily="34" charset="0"/>
              </a:rPr>
              <a:t>GEO</a:t>
            </a:r>
            <a:endParaRPr lang="en-CA" dirty="0">
              <a:latin typeface="Arial Narrow" pitchFamily="34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3886200" y="4724400"/>
            <a:ext cx="1371600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0488" tIns="44450" rIns="90488" bIns="44450"/>
          <a:lstStyle/>
          <a:p>
            <a:pPr algn="ctr">
              <a:lnSpc>
                <a:spcPct val="110000"/>
              </a:lnSpc>
              <a:spcBef>
                <a:spcPct val="20000"/>
              </a:spcBef>
              <a:buClr>
                <a:srgbClr val="3399FF"/>
              </a:buClr>
              <a:buFont typeface="Monotype Sorts" pitchFamily="2" charset="2"/>
              <a:buNone/>
              <a:defRPr/>
            </a:pPr>
            <a:endParaRPr lang="en-CA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38600" y="4888468"/>
            <a:ext cx="10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pitchFamily="34" charset="0"/>
              </a:rPr>
              <a:t>Macro BS</a:t>
            </a:r>
          </a:p>
        </p:txBody>
      </p:sp>
      <p:cxnSp>
        <p:nvCxnSpPr>
          <p:cNvPr id="13" name="Straight Arrow Connector 26"/>
          <p:cNvCxnSpPr>
            <a:cxnSpLocks noChangeShapeType="1"/>
            <a:endCxn id="51" idx="3"/>
          </p:cNvCxnSpPr>
          <p:nvPr/>
        </p:nvCxnSpPr>
        <p:spPr bwMode="auto">
          <a:xfrm flipH="1" flipV="1">
            <a:off x="3124200" y="2247900"/>
            <a:ext cx="762000" cy="876301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none" w="med" len="med"/>
          </a:ln>
        </p:spPr>
      </p:cxnSp>
      <p:sp>
        <p:nvSpPr>
          <p:cNvPr id="15" name="Rectangle 14"/>
          <p:cNvSpPr/>
          <p:nvPr/>
        </p:nvSpPr>
        <p:spPr bwMode="auto">
          <a:xfrm>
            <a:off x="3886199" y="3124200"/>
            <a:ext cx="1447801" cy="685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0488" tIns="44450" rIns="90488" bIns="44450"/>
          <a:lstStyle/>
          <a:p>
            <a:pPr algn="ctr">
              <a:lnSpc>
                <a:spcPct val="110000"/>
              </a:lnSpc>
              <a:spcBef>
                <a:spcPct val="20000"/>
              </a:spcBef>
              <a:buClr>
                <a:srgbClr val="3399FF"/>
              </a:buClr>
              <a:buFont typeface="Monotype Sorts" pitchFamily="2" charset="2"/>
              <a:buNone/>
              <a:defRPr/>
            </a:pPr>
            <a:endParaRPr lang="en-CA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52167" y="3249791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 Narrow" pitchFamily="34" charset="0"/>
              </a:rPr>
              <a:t>HAPS</a:t>
            </a:r>
          </a:p>
        </p:txBody>
      </p:sp>
      <p:cxnSp>
        <p:nvCxnSpPr>
          <p:cNvPr id="17" name="Straight Arrow Connector 26"/>
          <p:cNvCxnSpPr>
            <a:cxnSpLocks noChangeShapeType="1"/>
            <a:endCxn id="14" idx="1"/>
          </p:cNvCxnSpPr>
          <p:nvPr/>
        </p:nvCxnSpPr>
        <p:spPr bwMode="auto">
          <a:xfrm flipV="1">
            <a:off x="5334000" y="2247900"/>
            <a:ext cx="685800" cy="876300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none" w="med" len="med"/>
          </a:ln>
        </p:spPr>
      </p:cxnSp>
      <p:sp>
        <p:nvSpPr>
          <p:cNvPr id="19" name="TextBox 18"/>
          <p:cNvSpPr txBox="1"/>
          <p:nvPr/>
        </p:nvSpPr>
        <p:spPr>
          <a:xfrm>
            <a:off x="1447800" y="2678668"/>
            <a:ext cx="23100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pitchFamily="34" charset="0"/>
              </a:rPr>
              <a:t>Higher area capacity</a:t>
            </a:r>
          </a:p>
          <a:p>
            <a:r>
              <a:rPr lang="en-US" dirty="0">
                <a:latin typeface="Arial Narrow" pitchFamily="34" charset="0"/>
              </a:rPr>
              <a:t>Lower pathloss (65 dB ↓)</a:t>
            </a:r>
          </a:p>
          <a:p>
            <a:r>
              <a:rPr lang="en-US" dirty="0">
                <a:latin typeface="Arial Narrow" pitchFamily="34" charset="0"/>
              </a:rPr>
              <a:t>Lower latency </a:t>
            </a:r>
          </a:p>
          <a:p>
            <a:r>
              <a:rPr lang="en-US" dirty="0">
                <a:latin typeface="Arial Narrow" pitchFamily="34" charset="0"/>
              </a:rPr>
              <a:t>(RTT: 239 </a:t>
            </a:r>
            <a:r>
              <a:rPr lang="en-US" dirty="0" err="1">
                <a:latin typeface="Arial Narrow" pitchFamily="34" charset="0"/>
              </a:rPr>
              <a:t>ms</a:t>
            </a:r>
            <a:r>
              <a:rPr lang="en-US" dirty="0">
                <a:latin typeface="Arial Narrow" pitchFamily="34" charset="0"/>
              </a:rPr>
              <a:t> </a:t>
            </a:r>
            <a:r>
              <a:rPr lang="en-US" dirty="0">
                <a:latin typeface="Arial Narrow" pitchFamily="34" charset="0"/>
                <a:sym typeface="Wingdings" panose="05000000000000000000" pitchFamily="2" charset="2"/>
              </a:rPr>
              <a:t> 133 </a:t>
            </a:r>
            <a:r>
              <a:rPr lang="en-US" dirty="0" err="1"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en-US" dirty="0" err="1">
                <a:latin typeface="Arial Narrow" pitchFamily="34" charset="0"/>
                <a:sym typeface="Wingdings" panose="05000000000000000000" pitchFamily="2" charset="2"/>
              </a:rPr>
              <a:t>s</a:t>
            </a:r>
            <a:r>
              <a:rPr lang="en-US" dirty="0">
                <a:latin typeface="Arial Narrow" pitchFamily="34" charset="0"/>
              </a:rPr>
              <a:t>)</a:t>
            </a:r>
            <a:endParaRPr lang="en-CA" dirty="0">
              <a:latin typeface="Arial Narrow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36879" y="2741474"/>
            <a:ext cx="2682145" cy="175432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pitchFamily="34" charset="0"/>
              </a:rPr>
              <a:t>Higher area capacity</a:t>
            </a:r>
          </a:p>
          <a:p>
            <a:r>
              <a:rPr lang="en-US" dirty="0">
                <a:latin typeface="Arial Narrow" pitchFamily="34" charset="0"/>
              </a:rPr>
              <a:t>Lower pathloss (28 dB ↓)</a:t>
            </a:r>
          </a:p>
          <a:p>
            <a:r>
              <a:rPr lang="en-US" dirty="0">
                <a:latin typeface="Arial Narrow" pitchFamily="34" charset="0"/>
              </a:rPr>
              <a:t>Lower latency </a:t>
            </a:r>
          </a:p>
          <a:p>
            <a:r>
              <a:rPr lang="en-US" dirty="0">
                <a:latin typeface="Arial Narrow" pitchFamily="34" charset="0"/>
              </a:rPr>
              <a:t>(RTT: 3.33 </a:t>
            </a:r>
            <a:r>
              <a:rPr lang="en-US" dirty="0" err="1">
                <a:latin typeface="Arial Narrow" pitchFamily="34" charset="0"/>
              </a:rPr>
              <a:t>ms</a:t>
            </a:r>
            <a:r>
              <a:rPr lang="en-US" dirty="0">
                <a:latin typeface="Arial Narrow" pitchFamily="34" charset="0"/>
              </a:rPr>
              <a:t> </a:t>
            </a:r>
            <a:r>
              <a:rPr lang="en-US" dirty="0">
                <a:latin typeface="Arial Narrow" pitchFamily="34" charset="0"/>
                <a:sym typeface="Wingdings" panose="05000000000000000000" pitchFamily="2" charset="2"/>
              </a:rPr>
              <a:t> 133 </a:t>
            </a:r>
            <a:r>
              <a:rPr lang="en-US" dirty="0" err="1"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en-US" dirty="0" err="1">
                <a:latin typeface="Arial Narrow" pitchFamily="34" charset="0"/>
                <a:sym typeface="Wingdings" panose="05000000000000000000" pitchFamily="2" charset="2"/>
              </a:rPr>
              <a:t>s</a:t>
            </a:r>
            <a:r>
              <a:rPr lang="en-US" dirty="0">
                <a:latin typeface="Arial Narrow" pitchFamily="34" charset="0"/>
              </a:rPr>
              <a:t>)</a:t>
            </a:r>
          </a:p>
          <a:p>
            <a:r>
              <a:rPr lang="en-US" dirty="0">
                <a:latin typeface="Arial Narrow" pitchFamily="34" charset="0"/>
              </a:rPr>
              <a:t>Does not orbit</a:t>
            </a:r>
          </a:p>
          <a:p>
            <a:r>
              <a:rPr lang="en-US" dirty="0">
                <a:latin typeface="Arial Narrow" pitchFamily="34" charset="0"/>
              </a:rPr>
              <a:t>Much bigger size (real estate)</a:t>
            </a:r>
          </a:p>
        </p:txBody>
      </p:sp>
    </p:spTree>
    <p:extLst>
      <p:ext uri="{BB962C8B-B14F-4D97-AF65-F5344CB8AC3E}">
        <p14:creationId xmlns:p14="http://schemas.microsoft.com/office/powerpoint/2010/main" xmlns="" val="302297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 bwMode="auto">
          <a:xfrm>
            <a:off x="1752600" y="1905000"/>
            <a:ext cx="1371600" cy="685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0488" tIns="44450" rIns="90488" bIns="44450"/>
          <a:lstStyle/>
          <a:p>
            <a:pPr algn="ctr">
              <a:lnSpc>
                <a:spcPct val="110000"/>
              </a:lnSpc>
              <a:spcBef>
                <a:spcPct val="20000"/>
              </a:spcBef>
              <a:buClr>
                <a:srgbClr val="3399FF"/>
              </a:buClr>
              <a:buFont typeface="Monotype Sorts" pitchFamily="2" charset="2"/>
              <a:buNone/>
              <a:defRPr/>
            </a:pPr>
            <a:endParaRPr lang="en-CA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HAPS like a GEO or LEO or Macro BS?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019800" y="1905000"/>
            <a:ext cx="1371600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0488" tIns="44450" rIns="90488" bIns="44450"/>
          <a:lstStyle/>
          <a:p>
            <a:pPr algn="ctr">
              <a:lnSpc>
                <a:spcPct val="110000"/>
              </a:lnSpc>
              <a:spcBef>
                <a:spcPct val="20000"/>
              </a:spcBef>
              <a:buClr>
                <a:srgbClr val="3399FF"/>
              </a:buClr>
              <a:buFont typeface="Monotype Sorts" pitchFamily="2" charset="2"/>
              <a:buNone/>
              <a:defRPr/>
            </a:pPr>
            <a:endParaRPr lang="en-CA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392923" y="2057400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pitchFamily="34" charset="0"/>
              </a:rPr>
              <a:t>LEO</a:t>
            </a:r>
            <a:endParaRPr lang="en-CA" dirty="0">
              <a:latin typeface="Arial Narrow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136944" y="2069068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pitchFamily="34" charset="0"/>
              </a:rPr>
              <a:t>GEO</a:t>
            </a:r>
            <a:endParaRPr lang="en-CA" dirty="0">
              <a:latin typeface="Arial Narrow" pitchFamily="34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3886200" y="4724400"/>
            <a:ext cx="1371600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0488" tIns="44450" rIns="90488" bIns="44450"/>
          <a:lstStyle/>
          <a:p>
            <a:pPr algn="ctr">
              <a:lnSpc>
                <a:spcPct val="110000"/>
              </a:lnSpc>
              <a:spcBef>
                <a:spcPct val="20000"/>
              </a:spcBef>
              <a:buClr>
                <a:srgbClr val="3399FF"/>
              </a:buClr>
              <a:buFont typeface="Monotype Sorts" pitchFamily="2" charset="2"/>
              <a:buNone/>
              <a:defRPr/>
            </a:pPr>
            <a:endParaRPr lang="en-CA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38600" y="4888468"/>
            <a:ext cx="10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pitchFamily="34" charset="0"/>
              </a:rPr>
              <a:t>Macro BS</a:t>
            </a:r>
          </a:p>
        </p:txBody>
      </p:sp>
      <p:cxnSp>
        <p:nvCxnSpPr>
          <p:cNvPr id="13" name="Straight Arrow Connector 26"/>
          <p:cNvCxnSpPr>
            <a:cxnSpLocks noChangeShapeType="1"/>
            <a:endCxn id="51" idx="3"/>
          </p:cNvCxnSpPr>
          <p:nvPr/>
        </p:nvCxnSpPr>
        <p:spPr bwMode="auto">
          <a:xfrm flipH="1" flipV="1">
            <a:off x="3124200" y="2247900"/>
            <a:ext cx="762000" cy="876301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none" w="med" len="med"/>
          </a:ln>
        </p:spPr>
      </p:cxnSp>
      <p:sp>
        <p:nvSpPr>
          <p:cNvPr id="15" name="Rectangle 14"/>
          <p:cNvSpPr/>
          <p:nvPr/>
        </p:nvSpPr>
        <p:spPr bwMode="auto">
          <a:xfrm>
            <a:off x="3886199" y="3124200"/>
            <a:ext cx="1447801" cy="685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0488" tIns="44450" rIns="90488" bIns="44450"/>
          <a:lstStyle/>
          <a:p>
            <a:pPr algn="ctr">
              <a:lnSpc>
                <a:spcPct val="110000"/>
              </a:lnSpc>
              <a:spcBef>
                <a:spcPct val="20000"/>
              </a:spcBef>
              <a:buClr>
                <a:srgbClr val="3399FF"/>
              </a:buClr>
              <a:buFont typeface="Monotype Sorts" pitchFamily="2" charset="2"/>
              <a:buNone/>
              <a:defRPr/>
            </a:pPr>
            <a:endParaRPr lang="en-CA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52167" y="3249791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 Narrow" pitchFamily="34" charset="0"/>
              </a:rPr>
              <a:t>HAPS</a:t>
            </a:r>
          </a:p>
        </p:txBody>
      </p:sp>
      <p:cxnSp>
        <p:nvCxnSpPr>
          <p:cNvPr id="17" name="Straight Arrow Connector 26"/>
          <p:cNvCxnSpPr>
            <a:cxnSpLocks noChangeShapeType="1"/>
            <a:endCxn id="14" idx="1"/>
          </p:cNvCxnSpPr>
          <p:nvPr/>
        </p:nvCxnSpPr>
        <p:spPr bwMode="auto">
          <a:xfrm flipV="1">
            <a:off x="5334000" y="2247900"/>
            <a:ext cx="685800" cy="876300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none" w="med" len="med"/>
          </a:ln>
        </p:spPr>
      </p:cxnSp>
      <p:cxnSp>
        <p:nvCxnSpPr>
          <p:cNvPr id="18" name="Straight Arrow Connector 26"/>
          <p:cNvCxnSpPr>
            <a:cxnSpLocks noChangeShapeType="1"/>
            <a:stCxn id="30" idx="0"/>
          </p:cNvCxnSpPr>
          <p:nvPr/>
        </p:nvCxnSpPr>
        <p:spPr bwMode="auto">
          <a:xfrm flipV="1">
            <a:off x="4572000" y="3787474"/>
            <a:ext cx="12075" cy="936926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none" w="med" len="med"/>
          </a:ln>
        </p:spPr>
      </p:cxnSp>
      <p:sp>
        <p:nvSpPr>
          <p:cNvPr id="19" name="TextBox 18"/>
          <p:cNvSpPr txBox="1"/>
          <p:nvPr/>
        </p:nvSpPr>
        <p:spPr>
          <a:xfrm>
            <a:off x="1447800" y="2678668"/>
            <a:ext cx="23100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pitchFamily="34" charset="0"/>
              </a:rPr>
              <a:t>Higher area capacity</a:t>
            </a:r>
          </a:p>
          <a:p>
            <a:r>
              <a:rPr lang="en-US" dirty="0">
                <a:latin typeface="Arial Narrow" pitchFamily="34" charset="0"/>
              </a:rPr>
              <a:t>Lower pathloss (65 dB ↓)</a:t>
            </a:r>
          </a:p>
          <a:p>
            <a:r>
              <a:rPr lang="en-US" dirty="0">
                <a:latin typeface="Arial Narrow" pitchFamily="34" charset="0"/>
              </a:rPr>
              <a:t>Lower latency </a:t>
            </a:r>
          </a:p>
          <a:p>
            <a:r>
              <a:rPr lang="en-US" dirty="0">
                <a:latin typeface="Arial Narrow" pitchFamily="34" charset="0"/>
              </a:rPr>
              <a:t>(RTT: 239 </a:t>
            </a:r>
            <a:r>
              <a:rPr lang="en-US" dirty="0" err="1">
                <a:latin typeface="Arial Narrow" pitchFamily="34" charset="0"/>
              </a:rPr>
              <a:t>ms</a:t>
            </a:r>
            <a:r>
              <a:rPr lang="en-US" dirty="0">
                <a:latin typeface="Arial Narrow" pitchFamily="34" charset="0"/>
              </a:rPr>
              <a:t> </a:t>
            </a:r>
            <a:r>
              <a:rPr lang="en-US" dirty="0">
                <a:latin typeface="Arial Narrow" pitchFamily="34" charset="0"/>
                <a:sym typeface="Wingdings" panose="05000000000000000000" pitchFamily="2" charset="2"/>
              </a:rPr>
              <a:t> 133 </a:t>
            </a:r>
            <a:r>
              <a:rPr lang="en-US" dirty="0" err="1"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en-US" dirty="0" err="1">
                <a:latin typeface="Arial Narrow" pitchFamily="34" charset="0"/>
                <a:sym typeface="Wingdings" panose="05000000000000000000" pitchFamily="2" charset="2"/>
              </a:rPr>
              <a:t>s</a:t>
            </a:r>
            <a:r>
              <a:rPr lang="en-US" dirty="0">
                <a:latin typeface="Arial Narrow" pitchFamily="34" charset="0"/>
              </a:rPr>
              <a:t>)</a:t>
            </a:r>
            <a:endParaRPr lang="en-CA" dirty="0">
              <a:latin typeface="Arial Narrow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36879" y="2741474"/>
            <a:ext cx="268214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pitchFamily="34" charset="0"/>
              </a:rPr>
              <a:t>Higher area capacity</a:t>
            </a:r>
          </a:p>
          <a:p>
            <a:r>
              <a:rPr lang="en-US" dirty="0">
                <a:latin typeface="Arial Narrow" pitchFamily="34" charset="0"/>
              </a:rPr>
              <a:t>Lower pathloss (28 dB ↓)</a:t>
            </a:r>
          </a:p>
          <a:p>
            <a:r>
              <a:rPr lang="en-US" dirty="0">
                <a:latin typeface="Arial Narrow" pitchFamily="34" charset="0"/>
              </a:rPr>
              <a:t>Lower latency </a:t>
            </a:r>
          </a:p>
          <a:p>
            <a:r>
              <a:rPr lang="en-US" dirty="0">
                <a:latin typeface="Arial Narrow" pitchFamily="34" charset="0"/>
              </a:rPr>
              <a:t>(RTT: 3.33 </a:t>
            </a:r>
            <a:r>
              <a:rPr lang="en-US" dirty="0" err="1">
                <a:latin typeface="Arial Narrow" pitchFamily="34" charset="0"/>
              </a:rPr>
              <a:t>ms</a:t>
            </a:r>
            <a:r>
              <a:rPr lang="en-US" dirty="0">
                <a:latin typeface="Arial Narrow" pitchFamily="34" charset="0"/>
              </a:rPr>
              <a:t> </a:t>
            </a:r>
            <a:r>
              <a:rPr lang="en-US" dirty="0">
                <a:latin typeface="Arial Narrow" pitchFamily="34" charset="0"/>
                <a:sym typeface="Wingdings" panose="05000000000000000000" pitchFamily="2" charset="2"/>
              </a:rPr>
              <a:t> 133 </a:t>
            </a:r>
            <a:r>
              <a:rPr lang="en-US" dirty="0" err="1"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en-US" dirty="0" err="1">
                <a:latin typeface="Arial Narrow" pitchFamily="34" charset="0"/>
                <a:sym typeface="Wingdings" panose="05000000000000000000" pitchFamily="2" charset="2"/>
              </a:rPr>
              <a:t>s</a:t>
            </a:r>
            <a:r>
              <a:rPr lang="en-US" dirty="0">
                <a:latin typeface="Arial Narrow" pitchFamily="34" charset="0"/>
              </a:rPr>
              <a:t>)</a:t>
            </a:r>
          </a:p>
          <a:p>
            <a:r>
              <a:rPr lang="en-US" dirty="0">
                <a:latin typeface="Arial Narrow" pitchFamily="34" charset="0"/>
              </a:rPr>
              <a:t>Does not orbit</a:t>
            </a:r>
          </a:p>
          <a:p>
            <a:r>
              <a:rPr lang="en-US" dirty="0">
                <a:latin typeface="Arial Narrow" pitchFamily="34" charset="0"/>
              </a:rPr>
              <a:t>Much bigger size (real estate)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32419" y="4791670"/>
            <a:ext cx="2845651" cy="175432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LOS</a:t>
            </a:r>
          </a:p>
          <a:p>
            <a:r>
              <a:rPr lang="en-US" dirty="0">
                <a:latin typeface="+mj-lt"/>
              </a:rPr>
              <a:t>Bird’s-eye view of a large area</a:t>
            </a:r>
          </a:p>
          <a:p>
            <a:r>
              <a:rPr lang="en-US" dirty="0">
                <a:latin typeface="+mj-lt"/>
              </a:rPr>
              <a:t>One-shot</a:t>
            </a:r>
          </a:p>
          <a:p>
            <a:r>
              <a:rPr lang="en-US" dirty="0">
                <a:latin typeface="+mj-lt"/>
              </a:rPr>
              <a:t>Pathloss </a:t>
            </a:r>
            <a:r>
              <a:rPr lang="en-US" i="1" dirty="0">
                <a:latin typeface="+mj-lt"/>
              </a:rPr>
              <a:t>may be </a:t>
            </a:r>
            <a:r>
              <a:rPr lang="en-US" dirty="0">
                <a:latin typeface="+mj-lt"/>
              </a:rPr>
              <a:t>lower </a:t>
            </a:r>
          </a:p>
          <a:p>
            <a:r>
              <a:rPr lang="en-US" dirty="0">
                <a:latin typeface="+mj-lt"/>
              </a:rPr>
              <a:t>Ex: (</a:t>
            </a:r>
            <a:r>
              <a:rPr lang="en-US" dirty="0" smtClean="0">
                <a:latin typeface="+mj-lt"/>
              </a:rPr>
              <a:t>20,000 m)²</a:t>
            </a:r>
            <a:r>
              <a:rPr lang="en-US" dirty="0">
                <a:latin typeface="+mj-lt"/>
              </a:rPr>
              <a:t>/(</a:t>
            </a:r>
            <a:r>
              <a:rPr lang="en-US" dirty="0" smtClean="0">
                <a:latin typeface="+mj-lt"/>
              </a:rPr>
              <a:t>1000 m)³ </a:t>
            </a:r>
            <a:r>
              <a:rPr lang="en-US" dirty="0">
                <a:latin typeface="+mj-lt"/>
              </a:rPr>
              <a:t>= 0.4</a:t>
            </a:r>
          </a:p>
          <a:p>
            <a:r>
              <a:rPr lang="en-US" dirty="0">
                <a:latin typeface="+mj-lt"/>
              </a:rPr>
              <a:t>Ex:(</a:t>
            </a:r>
            <a:r>
              <a:rPr lang="en-US" dirty="0" smtClean="0">
                <a:latin typeface="+mj-lt"/>
              </a:rPr>
              <a:t>20,000 m)²</a:t>
            </a:r>
            <a:r>
              <a:rPr lang="en-US" dirty="0">
                <a:latin typeface="+mj-lt"/>
              </a:rPr>
              <a:t>/(</a:t>
            </a:r>
            <a:r>
              <a:rPr lang="en-US" dirty="0" smtClean="0">
                <a:latin typeface="+mj-lt"/>
              </a:rPr>
              <a:t>100 m)</a:t>
            </a:r>
            <a:r>
              <a:rPr lang="en-US" dirty="0">
                <a:latin typeface="Arial" panose="020B0604020202020204" pitchFamily="34" charset="0"/>
              </a:rPr>
              <a:t>⁴ </a:t>
            </a:r>
            <a:r>
              <a:rPr lang="en-US" dirty="0">
                <a:latin typeface="+mj-lt"/>
              </a:rPr>
              <a:t>= 4</a:t>
            </a:r>
          </a:p>
        </p:txBody>
      </p:sp>
    </p:spTree>
    <p:extLst>
      <p:ext uri="{BB962C8B-B14F-4D97-AF65-F5344CB8AC3E}">
        <p14:creationId xmlns:p14="http://schemas.microsoft.com/office/powerpoint/2010/main" xmlns="" val="137261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 bwMode="auto">
          <a:xfrm>
            <a:off x="1752600" y="1905000"/>
            <a:ext cx="1371600" cy="685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0488" tIns="44450" rIns="90488" bIns="44450"/>
          <a:lstStyle/>
          <a:p>
            <a:pPr algn="ctr">
              <a:lnSpc>
                <a:spcPct val="110000"/>
              </a:lnSpc>
              <a:spcBef>
                <a:spcPct val="20000"/>
              </a:spcBef>
              <a:buClr>
                <a:srgbClr val="3399FF"/>
              </a:buClr>
              <a:buFont typeface="Monotype Sorts" pitchFamily="2" charset="2"/>
              <a:buNone/>
              <a:defRPr/>
            </a:pPr>
            <a:endParaRPr lang="en-CA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HAPS like a GEO or LEO or Macro BS?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019800" y="1905000"/>
            <a:ext cx="1371600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0488" tIns="44450" rIns="90488" bIns="44450"/>
          <a:lstStyle/>
          <a:p>
            <a:pPr algn="ctr">
              <a:lnSpc>
                <a:spcPct val="110000"/>
              </a:lnSpc>
              <a:spcBef>
                <a:spcPct val="20000"/>
              </a:spcBef>
              <a:buClr>
                <a:srgbClr val="3399FF"/>
              </a:buClr>
              <a:buFont typeface="Monotype Sorts" pitchFamily="2" charset="2"/>
              <a:buNone/>
              <a:defRPr/>
            </a:pPr>
            <a:endParaRPr lang="en-CA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392923" y="2057400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pitchFamily="34" charset="0"/>
              </a:rPr>
              <a:t>LEO</a:t>
            </a:r>
            <a:endParaRPr lang="en-CA" dirty="0">
              <a:latin typeface="Arial Narrow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136944" y="2069068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pitchFamily="34" charset="0"/>
              </a:rPr>
              <a:t>GEO</a:t>
            </a:r>
            <a:endParaRPr lang="en-CA" dirty="0">
              <a:latin typeface="Arial Narrow" pitchFamily="34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3886200" y="4724400"/>
            <a:ext cx="1371600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0488" tIns="44450" rIns="90488" bIns="44450"/>
          <a:lstStyle/>
          <a:p>
            <a:pPr algn="ctr">
              <a:lnSpc>
                <a:spcPct val="110000"/>
              </a:lnSpc>
              <a:spcBef>
                <a:spcPct val="20000"/>
              </a:spcBef>
              <a:buClr>
                <a:srgbClr val="3399FF"/>
              </a:buClr>
              <a:buFont typeface="Monotype Sorts" pitchFamily="2" charset="2"/>
              <a:buNone/>
              <a:defRPr/>
            </a:pPr>
            <a:endParaRPr lang="en-CA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38600" y="4888468"/>
            <a:ext cx="10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pitchFamily="34" charset="0"/>
              </a:rPr>
              <a:t>Macro BS</a:t>
            </a:r>
          </a:p>
        </p:txBody>
      </p:sp>
      <p:cxnSp>
        <p:nvCxnSpPr>
          <p:cNvPr id="13" name="Straight Arrow Connector 26"/>
          <p:cNvCxnSpPr>
            <a:cxnSpLocks noChangeShapeType="1"/>
            <a:endCxn id="51" idx="3"/>
          </p:cNvCxnSpPr>
          <p:nvPr/>
        </p:nvCxnSpPr>
        <p:spPr bwMode="auto">
          <a:xfrm flipH="1" flipV="1">
            <a:off x="3124200" y="2247900"/>
            <a:ext cx="762000" cy="876301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none" w="med" len="med"/>
          </a:ln>
        </p:spPr>
      </p:cxnSp>
      <p:sp>
        <p:nvSpPr>
          <p:cNvPr id="15" name="Rectangle 14"/>
          <p:cNvSpPr/>
          <p:nvPr/>
        </p:nvSpPr>
        <p:spPr bwMode="auto">
          <a:xfrm>
            <a:off x="3886199" y="3124200"/>
            <a:ext cx="1447801" cy="685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0488" tIns="44450" rIns="90488" bIns="44450"/>
          <a:lstStyle/>
          <a:p>
            <a:pPr algn="ctr">
              <a:lnSpc>
                <a:spcPct val="110000"/>
              </a:lnSpc>
              <a:spcBef>
                <a:spcPct val="20000"/>
              </a:spcBef>
              <a:buClr>
                <a:srgbClr val="3399FF"/>
              </a:buClr>
              <a:buFont typeface="Monotype Sorts" pitchFamily="2" charset="2"/>
              <a:buNone/>
              <a:defRPr/>
            </a:pPr>
            <a:endParaRPr lang="en-CA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52167" y="3249791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 Narrow" pitchFamily="34" charset="0"/>
              </a:rPr>
              <a:t>HAPS</a:t>
            </a:r>
          </a:p>
        </p:txBody>
      </p:sp>
      <p:cxnSp>
        <p:nvCxnSpPr>
          <p:cNvPr id="17" name="Straight Arrow Connector 26"/>
          <p:cNvCxnSpPr>
            <a:cxnSpLocks noChangeShapeType="1"/>
            <a:endCxn id="14" idx="1"/>
          </p:cNvCxnSpPr>
          <p:nvPr/>
        </p:nvCxnSpPr>
        <p:spPr bwMode="auto">
          <a:xfrm flipV="1">
            <a:off x="5334000" y="2247900"/>
            <a:ext cx="685800" cy="87630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none" w="med" len="med"/>
          </a:ln>
        </p:spPr>
      </p:cxnSp>
      <p:cxnSp>
        <p:nvCxnSpPr>
          <p:cNvPr id="18" name="Straight Arrow Connector 26"/>
          <p:cNvCxnSpPr>
            <a:cxnSpLocks noChangeShapeType="1"/>
            <a:stCxn id="30" idx="0"/>
          </p:cNvCxnSpPr>
          <p:nvPr/>
        </p:nvCxnSpPr>
        <p:spPr bwMode="auto">
          <a:xfrm flipV="1">
            <a:off x="4572000" y="3787474"/>
            <a:ext cx="12075" cy="936926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none" w="med" len="med"/>
          </a:ln>
        </p:spPr>
      </p:cxnSp>
      <p:sp>
        <p:nvSpPr>
          <p:cNvPr id="19" name="TextBox 18"/>
          <p:cNvSpPr txBox="1"/>
          <p:nvPr/>
        </p:nvSpPr>
        <p:spPr>
          <a:xfrm>
            <a:off x="1447800" y="2678668"/>
            <a:ext cx="23100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pitchFamily="34" charset="0"/>
              </a:rPr>
              <a:t>Higher area capacity</a:t>
            </a:r>
          </a:p>
          <a:p>
            <a:r>
              <a:rPr lang="en-US" dirty="0">
                <a:latin typeface="Arial Narrow" pitchFamily="34" charset="0"/>
              </a:rPr>
              <a:t>Lower pathloss (65 dB ↓)</a:t>
            </a:r>
          </a:p>
          <a:p>
            <a:r>
              <a:rPr lang="en-US" dirty="0">
                <a:latin typeface="Arial Narrow" pitchFamily="34" charset="0"/>
              </a:rPr>
              <a:t>Lower latency </a:t>
            </a:r>
          </a:p>
          <a:p>
            <a:r>
              <a:rPr lang="en-US" dirty="0">
                <a:latin typeface="Arial Narrow" pitchFamily="34" charset="0"/>
              </a:rPr>
              <a:t>(RTT: 239 </a:t>
            </a:r>
            <a:r>
              <a:rPr lang="en-US" dirty="0" err="1">
                <a:latin typeface="Arial Narrow" pitchFamily="34" charset="0"/>
              </a:rPr>
              <a:t>ms</a:t>
            </a:r>
            <a:r>
              <a:rPr lang="en-US" dirty="0">
                <a:latin typeface="Arial Narrow" pitchFamily="34" charset="0"/>
              </a:rPr>
              <a:t> </a:t>
            </a:r>
            <a:r>
              <a:rPr lang="en-US" dirty="0">
                <a:latin typeface="Arial Narrow" pitchFamily="34" charset="0"/>
                <a:sym typeface="Wingdings" panose="05000000000000000000" pitchFamily="2" charset="2"/>
              </a:rPr>
              <a:t> 133 </a:t>
            </a:r>
            <a:r>
              <a:rPr lang="en-US" dirty="0" err="1"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en-US" dirty="0" err="1">
                <a:latin typeface="Arial Narrow" pitchFamily="34" charset="0"/>
                <a:sym typeface="Wingdings" panose="05000000000000000000" pitchFamily="2" charset="2"/>
              </a:rPr>
              <a:t>s</a:t>
            </a:r>
            <a:r>
              <a:rPr lang="en-US" dirty="0">
                <a:latin typeface="Arial Narrow" pitchFamily="34" charset="0"/>
              </a:rPr>
              <a:t>)</a:t>
            </a:r>
            <a:endParaRPr lang="en-CA" dirty="0">
              <a:latin typeface="Arial Narrow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36879" y="2741474"/>
            <a:ext cx="268214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pitchFamily="34" charset="0"/>
              </a:rPr>
              <a:t>Higher area capacity</a:t>
            </a:r>
          </a:p>
          <a:p>
            <a:r>
              <a:rPr lang="en-US" dirty="0">
                <a:latin typeface="Arial Narrow" pitchFamily="34" charset="0"/>
              </a:rPr>
              <a:t>Lower pathloss (28 dB ↓)</a:t>
            </a:r>
          </a:p>
          <a:p>
            <a:r>
              <a:rPr lang="en-US" dirty="0">
                <a:latin typeface="Arial Narrow" pitchFamily="34" charset="0"/>
              </a:rPr>
              <a:t>Lower latency </a:t>
            </a:r>
          </a:p>
          <a:p>
            <a:r>
              <a:rPr lang="en-US" dirty="0">
                <a:latin typeface="Arial Narrow" pitchFamily="34" charset="0"/>
              </a:rPr>
              <a:t>(RTT: 3.33 </a:t>
            </a:r>
            <a:r>
              <a:rPr lang="en-US" dirty="0" err="1">
                <a:latin typeface="Arial Narrow" pitchFamily="34" charset="0"/>
              </a:rPr>
              <a:t>ms</a:t>
            </a:r>
            <a:r>
              <a:rPr lang="en-US" dirty="0">
                <a:latin typeface="Arial Narrow" pitchFamily="34" charset="0"/>
              </a:rPr>
              <a:t> </a:t>
            </a:r>
            <a:r>
              <a:rPr lang="en-US" dirty="0">
                <a:latin typeface="Arial Narrow" pitchFamily="34" charset="0"/>
                <a:sym typeface="Wingdings" panose="05000000000000000000" pitchFamily="2" charset="2"/>
              </a:rPr>
              <a:t> 133 </a:t>
            </a:r>
            <a:r>
              <a:rPr lang="en-US" dirty="0" err="1"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en-US" dirty="0" err="1">
                <a:latin typeface="Arial Narrow" pitchFamily="34" charset="0"/>
                <a:sym typeface="Wingdings" panose="05000000000000000000" pitchFamily="2" charset="2"/>
              </a:rPr>
              <a:t>s</a:t>
            </a:r>
            <a:r>
              <a:rPr lang="en-US" dirty="0">
                <a:latin typeface="Arial Narrow" pitchFamily="34" charset="0"/>
              </a:rPr>
              <a:t>)</a:t>
            </a:r>
          </a:p>
          <a:p>
            <a:r>
              <a:rPr lang="en-US" dirty="0">
                <a:latin typeface="Arial Narrow" pitchFamily="34" charset="0"/>
              </a:rPr>
              <a:t>Does not orbit</a:t>
            </a:r>
          </a:p>
          <a:p>
            <a:r>
              <a:rPr lang="en-US" dirty="0">
                <a:latin typeface="Arial Narrow" pitchFamily="34" charset="0"/>
              </a:rPr>
              <a:t>Much bigger size (real estate)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2400" y="4382869"/>
            <a:ext cx="3518912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pitchFamily="34" charset="0"/>
              </a:rPr>
              <a:t>Most things that GEO/LEO can do</a:t>
            </a:r>
          </a:p>
          <a:p>
            <a:r>
              <a:rPr lang="en-US" dirty="0">
                <a:latin typeface="Arial Narrow" pitchFamily="34" charset="0"/>
              </a:rPr>
              <a:t>can be achieved by HAPS (even better)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2400" y="5096691"/>
            <a:ext cx="3518912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pitchFamily="34" charset="0"/>
              </a:rPr>
              <a:t>Most things that Macro BS can do</a:t>
            </a:r>
          </a:p>
          <a:p>
            <a:r>
              <a:rPr lang="en-US" dirty="0">
                <a:latin typeface="Arial Narrow" pitchFamily="34" charset="0"/>
              </a:rPr>
              <a:t>can be achieved by HAPS (even better)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2400" y="5791200"/>
            <a:ext cx="5206875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pitchFamily="34" charset="0"/>
              </a:rPr>
              <a:t>Certain things that neither GEO/LEO nor Macro BS can do, </a:t>
            </a:r>
          </a:p>
          <a:p>
            <a:r>
              <a:rPr lang="en-US" dirty="0">
                <a:latin typeface="Arial Narrow" pitchFamily="34" charset="0"/>
              </a:rPr>
              <a:t>can be achieved by HAPS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632419" y="4791670"/>
            <a:ext cx="28456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LOS</a:t>
            </a:r>
          </a:p>
          <a:p>
            <a:r>
              <a:rPr lang="en-US" dirty="0">
                <a:latin typeface="+mj-lt"/>
              </a:rPr>
              <a:t>Bird’s-eye view of a large area</a:t>
            </a:r>
          </a:p>
          <a:p>
            <a:r>
              <a:rPr lang="en-US" dirty="0">
                <a:latin typeface="+mj-lt"/>
              </a:rPr>
              <a:t>One-shot</a:t>
            </a:r>
          </a:p>
          <a:p>
            <a:r>
              <a:rPr lang="en-US" dirty="0">
                <a:latin typeface="+mj-lt"/>
              </a:rPr>
              <a:t>Pathloss </a:t>
            </a:r>
            <a:r>
              <a:rPr lang="en-US" i="1" dirty="0">
                <a:latin typeface="+mj-lt"/>
              </a:rPr>
              <a:t>may be </a:t>
            </a:r>
            <a:r>
              <a:rPr lang="en-US" dirty="0">
                <a:latin typeface="+mj-lt"/>
              </a:rPr>
              <a:t>lower </a:t>
            </a:r>
          </a:p>
          <a:p>
            <a:r>
              <a:rPr lang="en-US" dirty="0">
                <a:latin typeface="+mj-lt"/>
              </a:rPr>
              <a:t>Ex: (</a:t>
            </a:r>
            <a:r>
              <a:rPr lang="en-US" dirty="0" smtClean="0">
                <a:latin typeface="+mj-lt"/>
              </a:rPr>
              <a:t>20,000 m)²</a:t>
            </a:r>
            <a:r>
              <a:rPr lang="en-US" dirty="0">
                <a:latin typeface="+mj-lt"/>
              </a:rPr>
              <a:t>/(</a:t>
            </a:r>
            <a:r>
              <a:rPr lang="en-US" dirty="0" smtClean="0">
                <a:latin typeface="+mj-lt"/>
              </a:rPr>
              <a:t>1000 m)³ </a:t>
            </a:r>
            <a:r>
              <a:rPr lang="en-US" dirty="0">
                <a:latin typeface="+mj-lt"/>
              </a:rPr>
              <a:t>= 0.4</a:t>
            </a:r>
          </a:p>
          <a:p>
            <a:r>
              <a:rPr lang="en-US" dirty="0">
                <a:latin typeface="+mj-lt"/>
              </a:rPr>
              <a:t>Ex:(</a:t>
            </a:r>
            <a:r>
              <a:rPr lang="en-US" dirty="0" smtClean="0">
                <a:latin typeface="+mj-lt"/>
              </a:rPr>
              <a:t>20,000 m)²</a:t>
            </a:r>
            <a:r>
              <a:rPr lang="en-US" dirty="0">
                <a:latin typeface="+mj-lt"/>
              </a:rPr>
              <a:t>/(</a:t>
            </a:r>
            <a:r>
              <a:rPr lang="en-US" dirty="0" smtClean="0">
                <a:latin typeface="+mj-lt"/>
              </a:rPr>
              <a:t>100 m)</a:t>
            </a:r>
            <a:r>
              <a:rPr lang="en-US" dirty="0">
                <a:latin typeface="Arial" panose="020B0604020202020204" pitchFamily="34" charset="0"/>
              </a:rPr>
              <a:t>⁴ </a:t>
            </a:r>
            <a:r>
              <a:rPr lang="en-US" dirty="0">
                <a:latin typeface="+mj-lt"/>
              </a:rPr>
              <a:t>= 4</a:t>
            </a:r>
          </a:p>
        </p:txBody>
      </p:sp>
    </p:spTree>
    <p:extLst>
      <p:ext uri="{BB962C8B-B14F-4D97-AF65-F5344CB8AC3E}">
        <p14:creationId xmlns:p14="http://schemas.microsoft.com/office/powerpoint/2010/main" xmlns="" val="135714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10000"/>
          </a:lnSpc>
          <a:spcBef>
            <a:spcPct val="20000"/>
          </a:spcBef>
          <a:spcAft>
            <a:spcPct val="0"/>
          </a:spcAft>
          <a:buClr>
            <a:srgbClr val="3399FF"/>
          </a:buClr>
          <a:buSzTx/>
          <a:buFont typeface="Monotype Sorts" pitchFamily="2" charset="2"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man Old Style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10000"/>
          </a:lnSpc>
          <a:spcBef>
            <a:spcPct val="20000"/>
          </a:spcBef>
          <a:spcAft>
            <a:spcPct val="0"/>
          </a:spcAft>
          <a:buClr>
            <a:srgbClr val="3399FF"/>
          </a:buClr>
          <a:buSzTx/>
          <a:buFont typeface="Monotype Sorts" pitchFamily="2" charset="2"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man Old Style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46764</TotalTime>
  <Words>1286</Words>
  <Application>Microsoft Office PowerPoint</Application>
  <PresentationFormat>On-screen Show (4:3)</PresentationFormat>
  <Paragraphs>241</Paragraphs>
  <Slides>24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Default Design</vt:lpstr>
      <vt:lpstr>Slide 1</vt:lpstr>
      <vt:lpstr>HAPS: High Altitude Platform Station (High Altitude Pseudo Satellite) </vt:lpstr>
      <vt:lpstr>Slide 3</vt:lpstr>
      <vt:lpstr>Slide 4</vt:lpstr>
      <vt:lpstr>HAPS Features</vt:lpstr>
      <vt:lpstr>Is HAPS like a GEO or LEO or Macro BS?</vt:lpstr>
      <vt:lpstr>Is HAPS like a GEO or LEO or Macro BS?</vt:lpstr>
      <vt:lpstr>Is HAPS like a GEO or LEO or Macro BS?</vt:lpstr>
      <vt:lpstr>Is HAPS like a GEO or LEO or Macro BS?</vt:lpstr>
      <vt:lpstr>Slide 10</vt:lpstr>
      <vt:lpstr>Slide 11</vt:lpstr>
      <vt:lpstr>Slide 12</vt:lpstr>
      <vt:lpstr>Slide 13</vt:lpstr>
      <vt:lpstr>HAPS: Late 2020s (5G Era)   – Deployments in rural &amp; remote regions   – Fixed-wing aircrafts and airships </vt:lpstr>
      <vt:lpstr>HAPS: 2030s and beyond (6G | B6G Era)   – Deployments in metro (dense urban &amp; suburban) regions – ISS-size aircrafts and airships   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Win98</dc:creator>
  <cp:lastModifiedBy>Aarush Qureshi</cp:lastModifiedBy>
  <cp:revision>5572</cp:revision>
  <cp:lastPrinted>2015-05-27T21:08:38Z</cp:lastPrinted>
  <dcterms:created xsi:type="dcterms:W3CDTF">1999-05-11T23:29:05Z</dcterms:created>
  <dcterms:modified xsi:type="dcterms:W3CDTF">2021-09-16T06:30:12Z</dcterms:modified>
</cp:coreProperties>
</file>